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89" r:id="rId2"/>
  </p:sldMasterIdLst>
  <p:notesMasterIdLst>
    <p:notesMasterId r:id="rId45"/>
  </p:notesMasterIdLst>
  <p:sldIdLst>
    <p:sldId id="335" r:id="rId3"/>
    <p:sldId id="334" r:id="rId4"/>
    <p:sldId id="336" r:id="rId5"/>
    <p:sldId id="337" r:id="rId6"/>
    <p:sldId id="340" r:id="rId7"/>
    <p:sldId id="357" r:id="rId8"/>
    <p:sldId id="356" r:id="rId9"/>
    <p:sldId id="310" r:id="rId10"/>
    <p:sldId id="354" r:id="rId11"/>
    <p:sldId id="311" r:id="rId12"/>
    <p:sldId id="358" r:id="rId13"/>
    <p:sldId id="360" r:id="rId14"/>
    <p:sldId id="361" r:id="rId15"/>
    <p:sldId id="407" r:id="rId16"/>
    <p:sldId id="392" r:id="rId17"/>
    <p:sldId id="393" r:id="rId18"/>
    <p:sldId id="343" r:id="rId19"/>
    <p:sldId id="353" r:id="rId20"/>
    <p:sldId id="387" r:id="rId21"/>
    <p:sldId id="369" r:id="rId22"/>
    <p:sldId id="370" r:id="rId23"/>
    <p:sldId id="367" r:id="rId24"/>
    <p:sldId id="399" r:id="rId25"/>
    <p:sldId id="400" r:id="rId26"/>
    <p:sldId id="396" r:id="rId27"/>
    <p:sldId id="397" r:id="rId28"/>
    <p:sldId id="398" r:id="rId29"/>
    <p:sldId id="374" r:id="rId30"/>
    <p:sldId id="404" r:id="rId31"/>
    <p:sldId id="402" r:id="rId32"/>
    <p:sldId id="403" r:id="rId33"/>
    <p:sldId id="341" r:id="rId34"/>
    <p:sldId id="342" r:id="rId35"/>
    <p:sldId id="405" r:id="rId36"/>
    <p:sldId id="411" r:id="rId37"/>
    <p:sldId id="344" r:id="rId38"/>
    <p:sldId id="345" r:id="rId39"/>
    <p:sldId id="346" r:id="rId40"/>
    <p:sldId id="347" r:id="rId41"/>
    <p:sldId id="348" r:id="rId42"/>
    <p:sldId id="349" r:id="rId43"/>
    <p:sldId id="386" r:id="rId44"/>
  </p:sldIdLst>
  <p:sldSz cx="9144000" cy="5143500" type="screen16x9"/>
  <p:notesSz cx="6881813" cy="9296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9BBB59"/>
    <a:srgbClr val="BD9B53"/>
    <a:srgbClr val="9FC55E"/>
    <a:srgbClr val="BE8351"/>
    <a:srgbClr val="385D8A"/>
    <a:srgbClr val="8F7541"/>
    <a:srgbClr val="E6E6E6"/>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51618-E80A-4C99-A002-38D18356898E}"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fr-FR"/>
        </a:p>
      </dgm:t>
    </dgm:pt>
    <dgm:pt modelId="{BA8CAA89-246F-4FB1-9BC8-680DE73A94F4}">
      <dgm:prSet phldrT="[Texte]"/>
      <dgm:spPr/>
      <dgm:t>
        <a:bodyPr/>
        <a:lstStyle/>
        <a:p>
          <a:r>
            <a:rPr lang="fr-FR" dirty="0">
              <a:solidFill>
                <a:schemeClr val="tx1">
                  <a:lumMod val="75000"/>
                  <a:lumOff val="25000"/>
                </a:schemeClr>
              </a:solidFill>
            </a:rPr>
            <a:t>Temps                         accordé à l’enseignement direct des contenus scolaires et aux activités dirigées par l’adulte</a:t>
          </a:r>
        </a:p>
      </dgm:t>
    </dgm:pt>
    <dgm:pt modelId="{C582B1F1-68A9-47CD-AF22-FF2265A6F4C6}" type="parTrans" cxnId="{1872CC24-CDDF-4899-AF0A-65350915D862}">
      <dgm:prSet/>
      <dgm:spPr/>
      <dgm:t>
        <a:bodyPr/>
        <a:lstStyle/>
        <a:p>
          <a:endParaRPr lang="fr-FR"/>
        </a:p>
      </dgm:t>
    </dgm:pt>
    <dgm:pt modelId="{0D3D05DC-D896-49C6-B74B-491DB604928D}" type="sibTrans" cxnId="{1872CC24-CDDF-4899-AF0A-65350915D862}">
      <dgm:prSet/>
      <dgm:spPr/>
      <dgm:t>
        <a:bodyPr/>
        <a:lstStyle/>
        <a:p>
          <a:endParaRPr lang="fr-FR"/>
        </a:p>
      </dgm:t>
    </dgm:pt>
    <dgm:pt modelId="{7E100638-4C7F-4BA8-8A6B-29B997CD8EB9}">
      <dgm:prSet phldrT="[Texte]"/>
      <dgm:spPr/>
      <dgm:t>
        <a:bodyPr/>
        <a:lstStyle/>
        <a:p>
          <a:r>
            <a:rPr lang="fr-FR" dirty="0">
              <a:solidFill>
                <a:schemeClr val="tx1">
                  <a:lumMod val="75000"/>
                  <a:lumOff val="25000"/>
                </a:schemeClr>
              </a:solidFill>
            </a:rPr>
            <a:t>Temps                        accordé au jeu et                aux pratiques enseignantes favorisant la découverte </a:t>
          </a:r>
        </a:p>
      </dgm:t>
    </dgm:pt>
    <dgm:pt modelId="{1B65E4C3-7860-42F4-BF2D-576FE589C3C8}" type="parTrans" cxnId="{0B704B81-74A4-4D81-BBD8-640469CFAD4A}">
      <dgm:prSet/>
      <dgm:spPr/>
      <dgm:t>
        <a:bodyPr/>
        <a:lstStyle/>
        <a:p>
          <a:endParaRPr lang="fr-FR"/>
        </a:p>
      </dgm:t>
    </dgm:pt>
    <dgm:pt modelId="{E8877399-DCE9-421D-94A9-67AEE011BCB0}" type="sibTrans" cxnId="{0B704B81-74A4-4D81-BBD8-640469CFAD4A}">
      <dgm:prSet/>
      <dgm:spPr/>
      <dgm:t>
        <a:bodyPr/>
        <a:lstStyle/>
        <a:p>
          <a:endParaRPr lang="fr-FR"/>
        </a:p>
      </dgm:t>
    </dgm:pt>
    <dgm:pt modelId="{C90D4E55-4DE7-49A5-91CE-1BB839A3F8C7}" type="pres">
      <dgm:prSet presAssocID="{D7951618-E80A-4C99-A002-38D18356898E}" presName="compositeShape" presStyleCnt="0">
        <dgm:presLayoutVars>
          <dgm:chMax val="2"/>
          <dgm:dir/>
          <dgm:resizeHandles val="exact"/>
        </dgm:presLayoutVars>
      </dgm:prSet>
      <dgm:spPr/>
      <dgm:t>
        <a:bodyPr/>
        <a:lstStyle/>
        <a:p>
          <a:endParaRPr lang="fr-FR"/>
        </a:p>
      </dgm:t>
    </dgm:pt>
    <dgm:pt modelId="{B80583E8-50FA-473B-AB6D-E2FE909ACA06}" type="pres">
      <dgm:prSet presAssocID="{D7951618-E80A-4C99-A002-38D18356898E}" presName="divider" presStyleLbl="fgShp" presStyleIdx="0" presStyleCnt="1"/>
      <dgm:spPr/>
    </dgm:pt>
    <dgm:pt modelId="{62FE4A9C-80F5-4A48-BFF8-7B35BB7A0253}" type="pres">
      <dgm:prSet presAssocID="{BA8CAA89-246F-4FB1-9BC8-680DE73A94F4}" presName="downArrow" presStyleLbl="node1" presStyleIdx="0" presStyleCnt="2"/>
      <dgm:spPr/>
    </dgm:pt>
    <dgm:pt modelId="{0CB557B1-4D86-41AF-A21A-B5B018E18060}" type="pres">
      <dgm:prSet presAssocID="{BA8CAA89-246F-4FB1-9BC8-680DE73A94F4}" presName="downArrowText" presStyleLbl="revTx" presStyleIdx="0" presStyleCnt="2" custScaleX="119946">
        <dgm:presLayoutVars>
          <dgm:bulletEnabled val="1"/>
        </dgm:presLayoutVars>
      </dgm:prSet>
      <dgm:spPr/>
      <dgm:t>
        <a:bodyPr/>
        <a:lstStyle/>
        <a:p>
          <a:endParaRPr lang="fr-FR"/>
        </a:p>
      </dgm:t>
    </dgm:pt>
    <dgm:pt modelId="{ED1C0679-33E7-430D-8204-406F744BEA98}" type="pres">
      <dgm:prSet presAssocID="{7E100638-4C7F-4BA8-8A6B-29B997CD8EB9}" presName="upArrow" presStyleLbl="node1" presStyleIdx="1" presStyleCnt="2"/>
      <dgm:spPr>
        <a:solidFill>
          <a:srgbClr val="C0504D"/>
        </a:solidFill>
      </dgm:spPr>
    </dgm:pt>
    <dgm:pt modelId="{78DF3C96-532A-4F63-89F3-62AACFAE8520}" type="pres">
      <dgm:prSet presAssocID="{7E100638-4C7F-4BA8-8A6B-29B997CD8EB9}" presName="upArrowText" presStyleLbl="revTx" presStyleIdx="1" presStyleCnt="2" custScaleX="116561">
        <dgm:presLayoutVars>
          <dgm:bulletEnabled val="1"/>
        </dgm:presLayoutVars>
      </dgm:prSet>
      <dgm:spPr/>
      <dgm:t>
        <a:bodyPr/>
        <a:lstStyle/>
        <a:p>
          <a:endParaRPr lang="fr-FR"/>
        </a:p>
      </dgm:t>
    </dgm:pt>
  </dgm:ptLst>
  <dgm:cxnLst>
    <dgm:cxn modelId="{551AF709-5BE4-4B0B-A77C-5DDF9B10455F}" type="presOf" srcId="{7E100638-4C7F-4BA8-8A6B-29B997CD8EB9}" destId="{78DF3C96-532A-4F63-89F3-62AACFAE8520}" srcOrd="0" destOrd="0" presId="urn:microsoft.com/office/officeart/2005/8/layout/arrow3"/>
    <dgm:cxn modelId="{600C1919-5F6F-4034-94D9-8676F05DBEB0}" type="presOf" srcId="{D7951618-E80A-4C99-A002-38D18356898E}" destId="{C90D4E55-4DE7-49A5-91CE-1BB839A3F8C7}" srcOrd="0" destOrd="0" presId="urn:microsoft.com/office/officeart/2005/8/layout/arrow3"/>
    <dgm:cxn modelId="{A5A7566E-AACC-4B49-9EC5-B4681699C7C6}" type="presOf" srcId="{BA8CAA89-246F-4FB1-9BC8-680DE73A94F4}" destId="{0CB557B1-4D86-41AF-A21A-B5B018E18060}" srcOrd="0" destOrd="0" presId="urn:microsoft.com/office/officeart/2005/8/layout/arrow3"/>
    <dgm:cxn modelId="{1872CC24-CDDF-4899-AF0A-65350915D862}" srcId="{D7951618-E80A-4C99-A002-38D18356898E}" destId="{BA8CAA89-246F-4FB1-9BC8-680DE73A94F4}" srcOrd="0" destOrd="0" parTransId="{C582B1F1-68A9-47CD-AF22-FF2265A6F4C6}" sibTransId="{0D3D05DC-D896-49C6-B74B-491DB604928D}"/>
    <dgm:cxn modelId="{0B704B81-74A4-4D81-BBD8-640469CFAD4A}" srcId="{D7951618-E80A-4C99-A002-38D18356898E}" destId="{7E100638-4C7F-4BA8-8A6B-29B997CD8EB9}" srcOrd="1" destOrd="0" parTransId="{1B65E4C3-7860-42F4-BF2D-576FE589C3C8}" sibTransId="{E8877399-DCE9-421D-94A9-67AEE011BCB0}"/>
    <dgm:cxn modelId="{6EF529C8-2DED-4A1E-B6BC-E8DEC845A44A}" type="presParOf" srcId="{C90D4E55-4DE7-49A5-91CE-1BB839A3F8C7}" destId="{B80583E8-50FA-473B-AB6D-E2FE909ACA06}" srcOrd="0" destOrd="0" presId="urn:microsoft.com/office/officeart/2005/8/layout/arrow3"/>
    <dgm:cxn modelId="{9948C7A3-B7B8-428A-844D-E91B3C80FFA1}" type="presParOf" srcId="{C90D4E55-4DE7-49A5-91CE-1BB839A3F8C7}" destId="{62FE4A9C-80F5-4A48-BFF8-7B35BB7A0253}" srcOrd="1" destOrd="0" presId="urn:microsoft.com/office/officeart/2005/8/layout/arrow3"/>
    <dgm:cxn modelId="{C45F569D-8A07-4C2B-A516-C6DFF6DACA80}" type="presParOf" srcId="{C90D4E55-4DE7-49A5-91CE-1BB839A3F8C7}" destId="{0CB557B1-4D86-41AF-A21A-B5B018E18060}" srcOrd="2" destOrd="0" presId="urn:microsoft.com/office/officeart/2005/8/layout/arrow3"/>
    <dgm:cxn modelId="{C8A57157-5DA3-4CD6-84A4-25C40DF639D0}" type="presParOf" srcId="{C90D4E55-4DE7-49A5-91CE-1BB839A3F8C7}" destId="{ED1C0679-33E7-430D-8204-406F744BEA98}" srcOrd="3" destOrd="0" presId="urn:microsoft.com/office/officeart/2005/8/layout/arrow3"/>
    <dgm:cxn modelId="{44074BF4-E8A1-4315-ADA1-5ABF6901F92B}" type="presParOf" srcId="{C90D4E55-4DE7-49A5-91CE-1BB839A3F8C7}" destId="{78DF3C96-532A-4F63-89F3-62AACFAE8520}"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8CE60-9254-41C8-9413-44196EAA46F1}" type="doc">
      <dgm:prSet loTypeId="urn:microsoft.com/office/officeart/2005/8/layout/hProcess11" loCatId="process" qsTypeId="urn:microsoft.com/office/officeart/2005/8/quickstyle/simple1" qsCatId="simple" csTypeId="urn:microsoft.com/office/officeart/2005/8/colors/accent1_2" csCatId="accent1" phldr="1"/>
      <dgm:spPr/>
    </dgm:pt>
    <dgm:pt modelId="{7B27E7D4-EF55-4E19-8AED-6A90D1BFED8C}">
      <dgm:prSet phldrT="[Texte]"/>
      <dgm:spPr/>
      <dgm:t>
        <a:bodyPr/>
        <a:lstStyle/>
        <a:p>
          <a:r>
            <a:rPr lang="fr-FR" dirty="0"/>
            <a:t>L’enfant est capable seul</a:t>
          </a:r>
        </a:p>
      </dgm:t>
    </dgm:pt>
    <dgm:pt modelId="{1C946706-BE8F-4A40-A1E3-A2C54CEB43C8}" type="parTrans" cxnId="{C05884ED-2518-477B-AFE3-A13A5CAB45FD}">
      <dgm:prSet/>
      <dgm:spPr/>
      <dgm:t>
        <a:bodyPr/>
        <a:lstStyle/>
        <a:p>
          <a:endParaRPr lang="fr-FR"/>
        </a:p>
      </dgm:t>
    </dgm:pt>
    <dgm:pt modelId="{0BE1FBBD-D720-45B5-961C-79B3F9DCB207}" type="sibTrans" cxnId="{C05884ED-2518-477B-AFE3-A13A5CAB45FD}">
      <dgm:prSet/>
      <dgm:spPr/>
      <dgm:t>
        <a:bodyPr/>
        <a:lstStyle/>
        <a:p>
          <a:endParaRPr lang="fr-FR"/>
        </a:p>
      </dgm:t>
    </dgm:pt>
    <dgm:pt modelId="{5395D6DC-1155-4722-9398-7782FF102FF6}">
      <dgm:prSet phldrT="[Texte]"/>
      <dgm:spPr/>
      <dgm:t>
        <a:bodyPr/>
        <a:lstStyle/>
        <a:p>
          <a:r>
            <a:rPr lang="fr-FR" dirty="0"/>
            <a:t>L’enfant est incapable seul, mais capable avec de l’aide</a:t>
          </a:r>
        </a:p>
      </dgm:t>
    </dgm:pt>
    <dgm:pt modelId="{682B7E7D-7B2A-4620-8E3C-1AD6E6CFEE14}" type="parTrans" cxnId="{13F98F8E-DB17-4E1E-A802-87159959BBB0}">
      <dgm:prSet/>
      <dgm:spPr/>
      <dgm:t>
        <a:bodyPr/>
        <a:lstStyle/>
        <a:p>
          <a:endParaRPr lang="fr-FR"/>
        </a:p>
      </dgm:t>
    </dgm:pt>
    <dgm:pt modelId="{356CF97F-7E77-498A-B982-FDE4C1B9A76D}" type="sibTrans" cxnId="{13F98F8E-DB17-4E1E-A802-87159959BBB0}">
      <dgm:prSet/>
      <dgm:spPr/>
      <dgm:t>
        <a:bodyPr/>
        <a:lstStyle/>
        <a:p>
          <a:endParaRPr lang="fr-FR"/>
        </a:p>
      </dgm:t>
    </dgm:pt>
    <dgm:pt modelId="{1ACB04F9-AAA0-44E9-A8E3-2B74E3FF40AA}">
      <dgm:prSet phldrT="[Texte]"/>
      <dgm:spPr/>
      <dgm:t>
        <a:bodyPr/>
        <a:lstStyle/>
        <a:p>
          <a:r>
            <a:rPr lang="fr-FR" dirty="0"/>
            <a:t>L’enfant est incapable, même avec de l’aide</a:t>
          </a:r>
        </a:p>
      </dgm:t>
    </dgm:pt>
    <dgm:pt modelId="{620E1523-ED5B-4C9C-8E93-A2CD0EF22BC6}" type="parTrans" cxnId="{1E347DD8-61CB-4B79-811B-91BC8BC38262}">
      <dgm:prSet/>
      <dgm:spPr/>
      <dgm:t>
        <a:bodyPr/>
        <a:lstStyle/>
        <a:p>
          <a:endParaRPr lang="fr-FR"/>
        </a:p>
      </dgm:t>
    </dgm:pt>
    <dgm:pt modelId="{65518C4D-BE89-4AEE-A301-B7349C358035}" type="sibTrans" cxnId="{1E347DD8-61CB-4B79-811B-91BC8BC38262}">
      <dgm:prSet/>
      <dgm:spPr/>
      <dgm:t>
        <a:bodyPr/>
        <a:lstStyle/>
        <a:p>
          <a:endParaRPr lang="fr-FR"/>
        </a:p>
      </dgm:t>
    </dgm:pt>
    <dgm:pt modelId="{F43DA2D0-4C6C-4790-84D6-4361FD099067}" type="pres">
      <dgm:prSet presAssocID="{8158CE60-9254-41C8-9413-44196EAA46F1}" presName="Name0" presStyleCnt="0">
        <dgm:presLayoutVars>
          <dgm:dir/>
          <dgm:resizeHandles val="exact"/>
        </dgm:presLayoutVars>
      </dgm:prSet>
      <dgm:spPr/>
    </dgm:pt>
    <dgm:pt modelId="{94A29B31-1192-4B98-A6F0-88782BCAEB75}" type="pres">
      <dgm:prSet presAssocID="{8158CE60-9254-41C8-9413-44196EAA46F1}" presName="arrow" presStyleLbl="bgShp" presStyleIdx="0" presStyleCnt="1"/>
      <dgm:spPr>
        <a:solidFill>
          <a:schemeClr val="accent1">
            <a:lumMod val="60000"/>
            <a:lumOff val="40000"/>
          </a:schemeClr>
        </a:solidFill>
      </dgm:spPr>
    </dgm:pt>
    <dgm:pt modelId="{717149A7-DD5D-4AEB-9ACA-050B396643F2}" type="pres">
      <dgm:prSet presAssocID="{8158CE60-9254-41C8-9413-44196EAA46F1}" presName="points" presStyleCnt="0"/>
      <dgm:spPr/>
    </dgm:pt>
    <dgm:pt modelId="{65B708C1-6309-4FE3-AF2A-5BECE1C68E26}" type="pres">
      <dgm:prSet presAssocID="{7B27E7D4-EF55-4E19-8AED-6A90D1BFED8C}" presName="compositeA" presStyleCnt="0"/>
      <dgm:spPr/>
    </dgm:pt>
    <dgm:pt modelId="{5A4CEA97-157E-4052-AB4C-F4E9AE883BE1}" type="pres">
      <dgm:prSet presAssocID="{7B27E7D4-EF55-4E19-8AED-6A90D1BFED8C}" presName="textA" presStyleLbl="revTx" presStyleIdx="0" presStyleCnt="3">
        <dgm:presLayoutVars>
          <dgm:bulletEnabled val="1"/>
        </dgm:presLayoutVars>
      </dgm:prSet>
      <dgm:spPr/>
      <dgm:t>
        <a:bodyPr/>
        <a:lstStyle/>
        <a:p>
          <a:endParaRPr lang="fr-FR"/>
        </a:p>
      </dgm:t>
    </dgm:pt>
    <dgm:pt modelId="{344BBE68-DF05-407C-B7A8-229A0F434853}" type="pres">
      <dgm:prSet presAssocID="{7B27E7D4-EF55-4E19-8AED-6A90D1BFED8C}" presName="circleA" presStyleLbl="node1" presStyleIdx="0" presStyleCnt="3"/>
      <dgm:spPr/>
    </dgm:pt>
    <dgm:pt modelId="{5E9671BF-6F55-4EE1-B3CD-74B9A6E48D4E}" type="pres">
      <dgm:prSet presAssocID="{7B27E7D4-EF55-4E19-8AED-6A90D1BFED8C}" presName="spaceA" presStyleCnt="0"/>
      <dgm:spPr/>
    </dgm:pt>
    <dgm:pt modelId="{210A2BF8-9CB5-4B13-A64E-DC4507DA44CE}" type="pres">
      <dgm:prSet presAssocID="{0BE1FBBD-D720-45B5-961C-79B3F9DCB207}" presName="space" presStyleCnt="0"/>
      <dgm:spPr/>
    </dgm:pt>
    <dgm:pt modelId="{3432C910-7AFD-47C9-AF3F-54BFE2D58B9A}" type="pres">
      <dgm:prSet presAssocID="{5395D6DC-1155-4722-9398-7782FF102FF6}" presName="compositeB" presStyleCnt="0"/>
      <dgm:spPr/>
    </dgm:pt>
    <dgm:pt modelId="{454FF521-475C-455E-9A6F-9C769F32B242}" type="pres">
      <dgm:prSet presAssocID="{5395D6DC-1155-4722-9398-7782FF102FF6}" presName="textB" presStyleLbl="revTx" presStyleIdx="1" presStyleCnt="3">
        <dgm:presLayoutVars>
          <dgm:bulletEnabled val="1"/>
        </dgm:presLayoutVars>
      </dgm:prSet>
      <dgm:spPr/>
      <dgm:t>
        <a:bodyPr/>
        <a:lstStyle/>
        <a:p>
          <a:endParaRPr lang="fr-FR"/>
        </a:p>
      </dgm:t>
    </dgm:pt>
    <dgm:pt modelId="{181CCFB3-4CA8-4173-88D9-3D7ADB84605F}" type="pres">
      <dgm:prSet presAssocID="{5395D6DC-1155-4722-9398-7782FF102FF6}" presName="circleB" presStyleLbl="node1" presStyleIdx="1" presStyleCnt="3"/>
      <dgm:spPr/>
    </dgm:pt>
    <dgm:pt modelId="{F28E83A0-F904-4779-925C-8D2E024A4788}" type="pres">
      <dgm:prSet presAssocID="{5395D6DC-1155-4722-9398-7782FF102FF6}" presName="spaceB" presStyleCnt="0"/>
      <dgm:spPr/>
    </dgm:pt>
    <dgm:pt modelId="{9B4FD1B4-22C1-4749-88F4-195ED7C9BF13}" type="pres">
      <dgm:prSet presAssocID="{356CF97F-7E77-498A-B982-FDE4C1B9A76D}" presName="space" presStyleCnt="0"/>
      <dgm:spPr/>
    </dgm:pt>
    <dgm:pt modelId="{70F76725-94EF-475F-94F4-CFD7B6C6B6EF}" type="pres">
      <dgm:prSet presAssocID="{1ACB04F9-AAA0-44E9-A8E3-2B74E3FF40AA}" presName="compositeA" presStyleCnt="0"/>
      <dgm:spPr/>
    </dgm:pt>
    <dgm:pt modelId="{537BE03A-FFCE-41F5-A49A-24EE6511A0BC}" type="pres">
      <dgm:prSet presAssocID="{1ACB04F9-AAA0-44E9-A8E3-2B74E3FF40AA}" presName="textA" presStyleLbl="revTx" presStyleIdx="2" presStyleCnt="3">
        <dgm:presLayoutVars>
          <dgm:bulletEnabled val="1"/>
        </dgm:presLayoutVars>
      </dgm:prSet>
      <dgm:spPr/>
      <dgm:t>
        <a:bodyPr/>
        <a:lstStyle/>
        <a:p>
          <a:endParaRPr lang="fr-FR"/>
        </a:p>
      </dgm:t>
    </dgm:pt>
    <dgm:pt modelId="{E5F5235C-83B1-4A9B-B5F6-806409C60601}" type="pres">
      <dgm:prSet presAssocID="{1ACB04F9-AAA0-44E9-A8E3-2B74E3FF40AA}" presName="circleA" presStyleLbl="node1" presStyleIdx="2" presStyleCnt="3"/>
      <dgm:spPr/>
    </dgm:pt>
    <dgm:pt modelId="{5F89FCC4-F5AD-4864-BF02-EE21A4FB00E0}" type="pres">
      <dgm:prSet presAssocID="{1ACB04F9-AAA0-44E9-A8E3-2B74E3FF40AA}" presName="spaceA" presStyleCnt="0"/>
      <dgm:spPr/>
    </dgm:pt>
  </dgm:ptLst>
  <dgm:cxnLst>
    <dgm:cxn modelId="{77398604-3F41-48CB-AF21-E67B3DC8C7CD}" type="presOf" srcId="{7B27E7D4-EF55-4E19-8AED-6A90D1BFED8C}" destId="{5A4CEA97-157E-4052-AB4C-F4E9AE883BE1}" srcOrd="0" destOrd="0" presId="urn:microsoft.com/office/officeart/2005/8/layout/hProcess11"/>
    <dgm:cxn modelId="{A9D23BA3-6338-4379-9F8E-B45CA98044FB}" type="presOf" srcId="{5395D6DC-1155-4722-9398-7782FF102FF6}" destId="{454FF521-475C-455E-9A6F-9C769F32B242}" srcOrd="0" destOrd="0" presId="urn:microsoft.com/office/officeart/2005/8/layout/hProcess11"/>
    <dgm:cxn modelId="{B8D28EC4-1D2E-42BD-AD53-0BBAB885DBFF}" type="presOf" srcId="{1ACB04F9-AAA0-44E9-A8E3-2B74E3FF40AA}" destId="{537BE03A-FFCE-41F5-A49A-24EE6511A0BC}" srcOrd="0" destOrd="0" presId="urn:microsoft.com/office/officeart/2005/8/layout/hProcess11"/>
    <dgm:cxn modelId="{13F98F8E-DB17-4E1E-A802-87159959BBB0}" srcId="{8158CE60-9254-41C8-9413-44196EAA46F1}" destId="{5395D6DC-1155-4722-9398-7782FF102FF6}" srcOrd="1" destOrd="0" parTransId="{682B7E7D-7B2A-4620-8E3C-1AD6E6CFEE14}" sibTransId="{356CF97F-7E77-498A-B982-FDE4C1B9A76D}"/>
    <dgm:cxn modelId="{1E347DD8-61CB-4B79-811B-91BC8BC38262}" srcId="{8158CE60-9254-41C8-9413-44196EAA46F1}" destId="{1ACB04F9-AAA0-44E9-A8E3-2B74E3FF40AA}" srcOrd="2" destOrd="0" parTransId="{620E1523-ED5B-4C9C-8E93-A2CD0EF22BC6}" sibTransId="{65518C4D-BE89-4AEE-A301-B7349C358035}"/>
    <dgm:cxn modelId="{E6E91376-F4CE-48F8-A77C-B45F62D4DBFE}" type="presOf" srcId="{8158CE60-9254-41C8-9413-44196EAA46F1}" destId="{F43DA2D0-4C6C-4790-84D6-4361FD099067}" srcOrd="0" destOrd="0" presId="urn:microsoft.com/office/officeart/2005/8/layout/hProcess11"/>
    <dgm:cxn modelId="{C05884ED-2518-477B-AFE3-A13A5CAB45FD}" srcId="{8158CE60-9254-41C8-9413-44196EAA46F1}" destId="{7B27E7D4-EF55-4E19-8AED-6A90D1BFED8C}" srcOrd="0" destOrd="0" parTransId="{1C946706-BE8F-4A40-A1E3-A2C54CEB43C8}" sibTransId="{0BE1FBBD-D720-45B5-961C-79B3F9DCB207}"/>
    <dgm:cxn modelId="{56A38542-C177-47BA-B527-ECADC69420FA}" type="presParOf" srcId="{F43DA2D0-4C6C-4790-84D6-4361FD099067}" destId="{94A29B31-1192-4B98-A6F0-88782BCAEB75}" srcOrd="0" destOrd="0" presId="urn:microsoft.com/office/officeart/2005/8/layout/hProcess11"/>
    <dgm:cxn modelId="{24291E36-3354-4404-8F0D-89281AADB167}" type="presParOf" srcId="{F43DA2D0-4C6C-4790-84D6-4361FD099067}" destId="{717149A7-DD5D-4AEB-9ACA-050B396643F2}" srcOrd="1" destOrd="0" presId="urn:microsoft.com/office/officeart/2005/8/layout/hProcess11"/>
    <dgm:cxn modelId="{AFDDA99B-48A3-42A4-A826-D499395243F2}" type="presParOf" srcId="{717149A7-DD5D-4AEB-9ACA-050B396643F2}" destId="{65B708C1-6309-4FE3-AF2A-5BECE1C68E26}" srcOrd="0" destOrd="0" presId="urn:microsoft.com/office/officeart/2005/8/layout/hProcess11"/>
    <dgm:cxn modelId="{0FAEF04C-D3FD-4A29-A364-EE0092C4A0E9}" type="presParOf" srcId="{65B708C1-6309-4FE3-AF2A-5BECE1C68E26}" destId="{5A4CEA97-157E-4052-AB4C-F4E9AE883BE1}" srcOrd="0" destOrd="0" presId="urn:microsoft.com/office/officeart/2005/8/layout/hProcess11"/>
    <dgm:cxn modelId="{ABCE0291-D021-4FEC-B0C4-6880757427BB}" type="presParOf" srcId="{65B708C1-6309-4FE3-AF2A-5BECE1C68E26}" destId="{344BBE68-DF05-407C-B7A8-229A0F434853}" srcOrd="1" destOrd="0" presId="urn:microsoft.com/office/officeart/2005/8/layout/hProcess11"/>
    <dgm:cxn modelId="{3F8BC3BF-7291-499F-8BF3-39999A63E6A5}" type="presParOf" srcId="{65B708C1-6309-4FE3-AF2A-5BECE1C68E26}" destId="{5E9671BF-6F55-4EE1-B3CD-74B9A6E48D4E}" srcOrd="2" destOrd="0" presId="urn:microsoft.com/office/officeart/2005/8/layout/hProcess11"/>
    <dgm:cxn modelId="{9A1EFFE0-735F-4ACB-8386-4EEE838D9F4B}" type="presParOf" srcId="{717149A7-DD5D-4AEB-9ACA-050B396643F2}" destId="{210A2BF8-9CB5-4B13-A64E-DC4507DA44CE}" srcOrd="1" destOrd="0" presId="urn:microsoft.com/office/officeart/2005/8/layout/hProcess11"/>
    <dgm:cxn modelId="{B5DE8860-3537-4EE1-9426-4E6B2C767123}" type="presParOf" srcId="{717149A7-DD5D-4AEB-9ACA-050B396643F2}" destId="{3432C910-7AFD-47C9-AF3F-54BFE2D58B9A}" srcOrd="2" destOrd="0" presId="urn:microsoft.com/office/officeart/2005/8/layout/hProcess11"/>
    <dgm:cxn modelId="{C3A32A49-156D-4E33-ADB6-200C1281EADB}" type="presParOf" srcId="{3432C910-7AFD-47C9-AF3F-54BFE2D58B9A}" destId="{454FF521-475C-455E-9A6F-9C769F32B242}" srcOrd="0" destOrd="0" presId="urn:microsoft.com/office/officeart/2005/8/layout/hProcess11"/>
    <dgm:cxn modelId="{12ADF0E6-2289-4E06-B191-49A8FA2011DE}" type="presParOf" srcId="{3432C910-7AFD-47C9-AF3F-54BFE2D58B9A}" destId="{181CCFB3-4CA8-4173-88D9-3D7ADB84605F}" srcOrd="1" destOrd="0" presId="urn:microsoft.com/office/officeart/2005/8/layout/hProcess11"/>
    <dgm:cxn modelId="{5B9ED8FC-04A7-423B-B506-1D25D0005B4E}" type="presParOf" srcId="{3432C910-7AFD-47C9-AF3F-54BFE2D58B9A}" destId="{F28E83A0-F904-4779-925C-8D2E024A4788}" srcOrd="2" destOrd="0" presId="urn:microsoft.com/office/officeart/2005/8/layout/hProcess11"/>
    <dgm:cxn modelId="{68C44937-DB3E-4278-82E6-252A5CB939BD}" type="presParOf" srcId="{717149A7-DD5D-4AEB-9ACA-050B396643F2}" destId="{9B4FD1B4-22C1-4749-88F4-195ED7C9BF13}" srcOrd="3" destOrd="0" presId="urn:microsoft.com/office/officeart/2005/8/layout/hProcess11"/>
    <dgm:cxn modelId="{960CA356-AC86-4417-B445-7325AA8F1ABF}" type="presParOf" srcId="{717149A7-DD5D-4AEB-9ACA-050B396643F2}" destId="{70F76725-94EF-475F-94F4-CFD7B6C6B6EF}" srcOrd="4" destOrd="0" presId="urn:microsoft.com/office/officeart/2005/8/layout/hProcess11"/>
    <dgm:cxn modelId="{586F5C00-6EA1-4777-80BE-38A5110D7F93}" type="presParOf" srcId="{70F76725-94EF-475F-94F4-CFD7B6C6B6EF}" destId="{537BE03A-FFCE-41F5-A49A-24EE6511A0BC}" srcOrd="0" destOrd="0" presId="urn:microsoft.com/office/officeart/2005/8/layout/hProcess11"/>
    <dgm:cxn modelId="{F4BE146B-126E-4FF1-BF1F-A0A6DFA5FD0F}" type="presParOf" srcId="{70F76725-94EF-475F-94F4-CFD7B6C6B6EF}" destId="{E5F5235C-83B1-4A9B-B5F6-806409C60601}" srcOrd="1" destOrd="0" presId="urn:microsoft.com/office/officeart/2005/8/layout/hProcess11"/>
    <dgm:cxn modelId="{39CD904E-EBA7-4F15-A423-678E3A15F8AF}" type="presParOf" srcId="{70F76725-94EF-475F-94F4-CFD7B6C6B6EF}" destId="{5F89FCC4-F5AD-4864-BF02-EE21A4FB00E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EB4DD-6F18-4B8C-841A-1E1A4879B47B}" type="doc">
      <dgm:prSet loTypeId="urn:microsoft.com/office/officeart/2009/3/layout/IncreasingArrowsProcess" loCatId="process" qsTypeId="urn:microsoft.com/office/officeart/2005/8/quickstyle/simple1" qsCatId="simple" csTypeId="urn:microsoft.com/office/officeart/2005/8/colors/colorful2" csCatId="colorful" phldr="1"/>
      <dgm:spPr/>
    </dgm:pt>
    <dgm:pt modelId="{6219BE7B-47E6-4AEC-8128-CA92D0C389F6}">
      <dgm:prSet phldrT="[Texte]"/>
      <dgm:spPr/>
      <dgm:t>
        <a:bodyPr/>
        <a:lstStyle/>
        <a:p>
          <a:r>
            <a:rPr lang="fr-CA" dirty="0"/>
            <a:t>Courant de la maturation (1920-1950)</a:t>
          </a:r>
        </a:p>
      </dgm:t>
    </dgm:pt>
    <dgm:pt modelId="{30FBBD9A-7BA8-4103-9F1E-D9737A7EA325}" type="parTrans" cxnId="{F607B52F-107A-4358-84A9-4D1EA63C8682}">
      <dgm:prSet/>
      <dgm:spPr/>
      <dgm:t>
        <a:bodyPr/>
        <a:lstStyle/>
        <a:p>
          <a:endParaRPr lang="fr-CA"/>
        </a:p>
      </dgm:t>
    </dgm:pt>
    <dgm:pt modelId="{29E13FAB-3A57-43A2-9FDF-A35C5D5ED7DC}" type="sibTrans" cxnId="{F607B52F-107A-4358-84A9-4D1EA63C8682}">
      <dgm:prSet/>
      <dgm:spPr/>
      <dgm:t>
        <a:bodyPr/>
        <a:lstStyle/>
        <a:p>
          <a:endParaRPr lang="fr-CA"/>
        </a:p>
      </dgm:t>
    </dgm:pt>
    <dgm:pt modelId="{D306A585-FBFD-4D6F-9BD0-9B9DDFF6C215}">
      <dgm:prSet phldrT="[Texte]"/>
      <dgm:spPr/>
      <dgm:t>
        <a:bodyPr/>
        <a:lstStyle/>
        <a:p>
          <a:r>
            <a:rPr lang="fr-CA" dirty="0"/>
            <a:t>Courant de l’intervention (1950-1960)</a:t>
          </a:r>
        </a:p>
      </dgm:t>
    </dgm:pt>
    <dgm:pt modelId="{470B2ACB-19B4-4A53-B509-2B91A48710FA}" type="parTrans" cxnId="{6E90C2DA-ECF7-4BBB-8A0F-7A92BD831139}">
      <dgm:prSet/>
      <dgm:spPr/>
      <dgm:t>
        <a:bodyPr/>
        <a:lstStyle/>
        <a:p>
          <a:endParaRPr lang="fr-CA"/>
        </a:p>
      </dgm:t>
    </dgm:pt>
    <dgm:pt modelId="{BF7283D1-C4BE-44AA-ACA0-191DFB0BF244}" type="sibTrans" cxnId="{6E90C2DA-ECF7-4BBB-8A0F-7A92BD831139}">
      <dgm:prSet/>
      <dgm:spPr/>
      <dgm:t>
        <a:bodyPr/>
        <a:lstStyle/>
        <a:p>
          <a:endParaRPr lang="fr-CA"/>
        </a:p>
      </dgm:t>
    </dgm:pt>
    <dgm:pt modelId="{863EE948-63B0-4449-8A5B-026D1F641D6B}">
      <dgm:prSet phldrT="[Texte]"/>
      <dgm:spPr/>
      <dgm:t>
        <a:bodyPr/>
        <a:lstStyle/>
        <a:p>
          <a:r>
            <a:rPr lang="fr-CA" dirty="0"/>
            <a:t>Courant de l’émergence de l’écrit (1970-aujourd’hui)</a:t>
          </a:r>
        </a:p>
      </dgm:t>
    </dgm:pt>
    <dgm:pt modelId="{3C8FE096-4CD0-4A24-8BE4-7415E011CB90}" type="parTrans" cxnId="{82A79D1F-6FA9-43CF-93B2-E09E267DBE89}">
      <dgm:prSet/>
      <dgm:spPr/>
      <dgm:t>
        <a:bodyPr/>
        <a:lstStyle/>
        <a:p>
          <a:endParaRPr lang="fr-CA"/>
        </a:p>
      </dgm:t>
    </dgm:pt>
    <dgm:pt modelId="{FDADD331-A9D7-44C5-99FE-8638128CF4E2}" type="sibTrans" cxnId="{82A79D1F-6FA9-43CF-93B2-E09E267DBE89}">
      <dgm:prSet/>
      <dgm:spPr/>
      <dgm:t>
        <a:bodyPr/>
        <a:lstStyle/>
        <a:p>
          <a:endParaRPr lang="fr-CA"/>
        </a:p>
      </dgm:t>
    </dgm:pt>
    <dgm:pt modelId="{32FABED2-645C-46BC-9287-D2195A8C030A}" type="pres">
      <dgm:prSet presAssocID="{174EB4DD-6F18-4B8C-841A-1E1A4879B47B}" presName="Name0" presStyleCnt="0">
        <dgm:presLayoutVars>
          <dgm:chMax val="5"/>
          <dgm:chPref val="5"/>
          <dgm:dir/>
          <dgm:animLvl val="lvl"/>
        </dgm:presLayoutVars>
      </dgm:prSet>
      <dgm:spPr/>
    </dgm:pt>
    <dgm:pt modelId="{7FEF9BCB-CABB-421B-9A2B-908B06E80ED2}" type="pres">
      <dgm:prSet presAssocID="{6219BE7B-47E6-4AEC-8128-CA92D0C389F6}" presName="parentText1" presStyleLbl="node1" presStyleIdx="0" presStyleCnt="3" custScaleX="122456">
        <dgm:presLayoutVars>
          <dgm:chMax/>
          <dgm:chPref val="3"/>
          <dgm:bulletEnabled val="1"/>
        </dgm:presLayoutVars>
      </dgm:prSet>
      <dgm:spPr/>
      <dgm:t>
        <a:bodyPr/>
        <a:lstStyle/>
        <a:p>
          <a:endParaRPr lang="fr-FR"/>
        </a:p>
      </dgm:t>
    </dgm:pt>
    <dgm:pt modelId="{F3E8E4D1-EE3F-4B4C-8A3D-854AA27AD079}" type="pres">
      <dgm:prSet presAssocID="{D306A585-FBFD-4D6F-9BD0-9B9DDFF6C215}" presName="parentText2" presStyleLbl="node1" presStyleIdx="1" presStyleCnt="3" custScaleX="134619">
        <dgm:presLayoutVars>
          <dgm:chMax/>
          <dgm:chPref val="3"/>
          <dgm:bulletEnabled val="1"/>
        </dgm:presLayoutVars>
      </dgm:prSet>
      <dgm:spPr/>
      <dgm:t>
        <a:bodyPr/>
        <a:lstStyle/>
        <a:p>
          <a:endParaRPr lang="fr-FR"/>
        </a:p>
      </dgm:t>
    </dgm:pt>
    <dgm:pt modelId="{1DE6CDBE-4724-4B57-B329-FD334C7664FD}" type="pres">
      <dgm:prSet presAssocID="{863EE948-63B0-4449-8A5B-026D1F641D6B}" presName="parentText3" presStyleLbl="node1" presStyleIdx="2" presStyleCnt="3" custScaleX="162674">
        <dgm:presLayoutVars>
          <dgm:chMax/>
          <dgm:chPref val="3"/>
          <dgm:bulletEnabled val="1"/>
        </dgm:presLayoutVars>
      </dgm:prSet>
      <dgm:spPr/>
      <dgm:t>
        <a:bodyPr/>
        <a:lstStyle/>
        <a:p>
          <a:endParaRPr lang="fr-FR"/>
        </a:p>
      </dgm:t>
    </dgm:pt>
  </dgm:ptLst>
  <dgm:cxnLst>
    <dgm:cxn modelId="{6E90C2DA-ECF7-4BBB-8A0F-7A92BD831139}" srcId="{174EB4DD-6F18-4B8C-841A-1E1A4879B47B}" destId="{D306A585-FBFD-4D6F-9BD0-9B9DDFF6C215}" srcOrd="1" destOrd="0" parTransId="{470B2ACB-19B4-4A53-B509-2B91A48710FA}" sibTransId="{BF7283D1-C4BE-44AA-ACA0-191DFB0BF244}"/>
    <dgm:cxn modelId="{F607B52F-107A-4358-84A9-4D1EA63C8682}" srcId="{174EB4DD-6F18-4B8C-841A-1E1A4879B47B}" destId="{6219BE7B-47E6-4AEC-8128-CA92D0C389F6}" srcOrd="0" destOrd="0" parTransId="{30FBBD9A-7BA8-4103-9F1E-D9737A7EA325}" sibTransId="{29E13FAB-3A57-43A2-9FDF-A35C5D5ED7DC}"/>
    <dgm:cxn modelId="{498C9AAE-DB17-4329-B8B0-E80536753718}" type="presOf" srcId="{174EB4DD-6F18-4B8C-841A-1E1A4879B47B}" destId="{32FABED2-645C-46BC-9287-D2195A8C030A}" srcOrd="0" destOrd="0" presId="urn:microsoft.com/office/officeart/2009/3/layout/IncreasingArrowsProcess"/>
    <dgm:cxn modelId="{82A79D1F-6FA9-43CF-93B2-E09E267DBE89}" srcId="{174EB4DD-6F18-4B8C-841A-1E1A4879B47B}" destId="{863EE948-63B0-4449-8A5B-026D1F641D6B}" srcOrd="2" destOrd="0" parTransId="{3C8FE096-4CD0-4A24-8BE4-7415E011CB90}" sibTransId="{FDADD331-A9D7-44C5-99FE-8638128CF4E2}"/>
    <dgm:cxn modelId="{762B1984-BA4A-4724-A3EF-E436DB0D5D66}" type="presOf" srcId="{D306A585-FBFD-4D6F-9BD0-9B9DDFF6C215}" destId="{F3E8E4D1-EE3F-4B4C-8A3D-854AA27AD079}" srcOrd="0" destOrd="0" presId="urn:microsoft.com/office/officeart/2009/3/layout/IncreasingArrowsProcess"/>
    <dgm:cxn modelId="{E1FBE13A-A2DF-4F10-BF03-13F9E7332596}" type="presOf" srcId="{863EE948-63B0-4449-8A5B-026D1F641D6B}" destId="{1DE6CDBE-4724-4B57-B329-FD334C7664FD}" srcOrd="0" destOrd="0" presId="urn:microsoft.com/office/officeart/2009/3/layout/IncreasingArrowsProcess"/>
    <dgm:cxn modelId="{03F050FC-FCDE-4AAA-9A70-4C4C6EDBE7F2}" type="presOf" srcId="{6219BE7B-47E6-4AEC-8128-CA92D0C389F6}" destId="{7FEF9BCB-CABB-421B-9A2B-908B06E80ED2}" srcOrd="0" destOrd="0" presId="urn:microsoft.com/office/officeart/2009/3/layout/IncreasingArrowsProcess"/>
    <dgm:cxn modelId="{82B52A8D-8822-4B3E-9F0E-DBA5FB62B181}" type="presParOf" srcId="{32FABED2-645C-46BC-9287-D2195A8C030A}" destId="{7FEF9BCB-CABB-421B-9A2B-908B06E80ED2}" srcOrd="0" destOrd="0" presId="urn:microsoft.com/office/officeart/2009/3/layout/IncreasingArrowsProcess"/>
    <dgm:cxn modelId="{CAF16484-13F9-46F3-BE32-99631E41D63B}" type="presParOf" srcId="{32FABED2-645C-46BC-9287-D2195A8C030A}" destId="{F3E8E4D1-EE3F-4B4C-8A3D-854AA27AD079}" srcOrd="1" destOrd="0" presId="urn:microsoft.com/office/officeart/2009/3/layout/IncreasingArrowsProcess"/>
    <dgm:cxn modelId="{99C8CA95-50DC-4459-B5E8-DAD723C3E85D}" type="presParOf" srcId="{32FABED2-645C-46BC-9287-D2195A8C030A}" destId="{1DE6CDBE-4724-4B57-B329-FD334C7664FD}"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415F1-BC98-4B53-B211-484FD40D65F6}"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fr-CA"/>
        </a:p>
      </dgm:t>
    </dgm:pt>
    <dgm:pt modelId="{1637020E-85CB-4046-A40A-A76A22424931}">
      <dgm:prSet phldrT="[Texte]" custT="1">
        <dgm:style>
          <a:lnRef idx="1">
            <a:schemeClr val="accent3"/>
          </a:lnRef>
          <a:fillRef idx="2">
            <a:schemeClr val="accent3"/>
          </a:fillRef>
          <a:effectRef idx="1">
            <a:schemeClr val="accent3"/>
          </a:effectRef>
          <a:fontRef idx="minor">
            <a:schemeClr val="dk1"/>
          </a:fontRef>
        </dgm:style>
      </dgm:prSet>
      <dgm:spPr/>
      <dgm:t>
        <a:bodyPr/>
        <a:lstStyle/>
        <a:p>
          <a:r>
            <a:rPr lang="fr-CA" sz="1400" b="1" dirty="0"/>
            <a:t>Émergence de l’écrit</a:t>
          </a:r>
        </a:p>
      </dgm:t>
    </dgm:pt>
    <dgm:pt modelId="{65746895-39BF-46CD-9867-80D1ED322F7E}" type="parTrans" cxnId="{D0A20F1F-C548-4272-AF34-820D9D870086}">
      <dgm:prSet/>
      <dgm:spPr/>
      <dgm:t>
        <a:bodyPr/>
        <a:lstStyle/>
        <a:p>
          <a:endParaRPr lang="fr-CA">
            <a:solidFill>
              <a:schemeClr val="tx1"/>
            </a:solidFill>
          </a:endParaRPr>
        </a:p>
      </dgm:t>
    </dgm:pt>
    <dgm:pt modelId="{AB2DD467-AB98-4942-901B-7245CE53165E}" type="sibTrans" cxnId="{D0A20F1F-C548-4272-AF34-820D9D870086}">
      <dgm:prSet/>
      <dgm:spPr/>
      <dgm:t>
        <a:bodyPr/>
        <a:lstStyle/>
        <a:p>
          <a:endParaRPr lang="fr-CA">
            <a:solidFill>
              <a:schemeClr val="tx1"/>
            </a:solidFill>
          </a:endParaRPr>
        </a:p>
      </dgm:t>
    </dgm:pt>
    <dgm:pt modelId="{F0729491-ED2A-40AB-ABDC-A0D2DF95962E}">
      <dgm:prSet phldrT="[Texte]"/>
      <dgm:spPr/>
      <dgm:t>
        <a:bodyPr/>
        <a:lstStyle/>
        <a:p>
          <a:r>
            <a:rPr lang="fr-CA" b="1"/>
            <a:t>Aspect fonctionnel</a:t>
          </a:r>
          <a:endParaRPr lang="fr-CA" b="1" dirty="0"/>
        </a:p>
      </dgm:t>
    </dgm:pt>
    <dgm:pt modelId="{12A87202-9379-4845-B000-33E2F1DD5FAB}" type="parTrans" cxnId="{7F41A940-883E-448E-A80D-2E1A6518F521}">
      <dgm:prSet/>
      <dgm:spPr/>
      <dgm:t>
        <a:bodyPr/>
        <a:lstStyle/>
        <a:p>
          <a:endParaRPr lang="fr-CA">
            <a:solidFill>
              <a:schemeClr val="tx1"/>
            </a:solidFill>
          </a:endParaRPr>
        </a:p>
      </dgm:t>
    </dgm:pt>
    <dgm:pt modelId="{CCC0738C-549D-4E54-96E2-63895B064630}" type="sibTrans" cxnId="{7F41A940-883E-448E-A80D-2E1A6518F521}">
      <dgm:prSet/>
      <dgm:spPr/>
      <dgm:t>
        <a:bodyPr/>
        <a:lstStyle/>
        <a:p>
          <a:endParaRPr lang="fr-CA">
            <a:solidFill>
              <a:schemeClr val="tx1"/>
            </a:solidFill>
          </a:endParaRPr>
        </a:p>
      </dgm:t>
    </dgm:pt>
    <dgm:pt modelId="{07297345-9EEE-420C-8CD6-C9991806A1A3}">
      <dgm:prSet/>
      <dgm:spPr/>
      <dgm:t>
        <a:bodyPr/>
        <a:lstStyle/>
        <a:p>
          <a:r>
            <a:rPr lang="fr-CA" b="1"/>
            <a:t>Orientation</a:t>
          </a:r>
          <a:endParaRPr lang="fr-CA" b="1" dirty="0"/>
        </a:p>
      </dgm:t>
    </dgm:pt>
    <dgm:pt modelId="{4AE58CCB-5ED6-4B89-A1D6-6206D98DF5C1}" type="parTrans" cxnId="{95038886-DB67-446A-A67B-52023662DF06}">
      <dgm:prSet/>
      <dgm:spPr/>
      <dgm:t>
        <a:bodyPr/>
        <a:lstStyle/>
        <a:p>
          <a:endParaRPr lang="fr-CA">
            <a:solidFill>
              <a:schemeClr val="tx1"/>
            </a:solidFill>
          </a:endParaRPr>
        </a:p>
      </dgm:t>
    </dgm:pt>
    <dgm:pt modelId="{90358604-7576-4616-A771-4A4B8E2BB03A}" type="sibTrans" cxnId="{95038886-DB67-446A-A67B-52023662DF06}">
      <dgm:prSet/>
      <dgm:spPr/>
      <dgm:t>
        <a:bodyPr/>
        <a:lstStyle/>
        <a:p>
          <a:endParaRPr lang="fr-CA">
            <a:solidFill>
              <a:schemeClr val="tx1"/>
            </a:solidFill>
          </a:endParaRPr>
        </a:p>
      </dgm:t>
    </dgm:pt>
    <dgm:pt modelId="{C8CAD307-C682-4F54-8FE6-BBD55F58E0DC}">
      <dgm:prSet/>
      <dgm:spPr/>
      <dgm:t>
        <a:bodyPr/>
        <a:lstStyle/>
        <a:p>
          <a:r>
            <a:rPr lang="fr-CA" b="1"/>
            <a:t>Concept</a:t>
          </a:r>
          <a:r>
            <a:rPr lang="fr-CA" b="1" baseline="0"/>
            <a:t> lettre-mot-phrase</a:t>
          </a:r>
          <a:endParaRPr lang="fr-CA" b="1" baseline="0" dirty="0"/>
        </a:p>
      </dgm:t>
    </dgm:pt>
    <dgm:pt modelId="{466E9EE3-408A-41C8-891B-7B58FB0A8321}" type="parTrans" cxnId="{BBD159AA-7EF2-4AD7-8368-B99E3C9C3E5A}">
      <dgm:prSet/>
      <dgm:spPr/>
      <dgm:t>
        <a:bodyPr/>
        <a:lstStyle/>
        <a:p>
          <a:endParaRPr lang="fr-CA">
            <a:solidFill>
              <a:schemeClr val="tx1"/>
            </a:solidFill>
          </a:endParaRPr>
        </a:p>
      </dgm:t>
    </dgm:pt>
    <dgm:pt modelId="{9667ACF4-9B23-4E2C-982F-6A9002C1ACB2}" type="sibTrans" cxnId="{BBD159AA-7EF2-4AD7-8368-B99E3C9C3E5A}">
      <dgm:prSet/>
      <dgm:spPr/>
      <dgm:t>
        <a:bodyPr/>
        <a:lstStyle/>
        <a:p>
          <a:endParaRPr lang="fr-CA">
            <a:solidFill>
              <a:schemeClr val="tx1"/>
            </a:solidFill>
          </a:endParaRPr>
        </a:p>
      </dgm:t>
    </dgm:pt>
    <dgm:pt modelId="{52244C4D-0472-4737-8BD0-E45362C2F3DE}">
      <dgm:prSet/>
      <dgm:spPr/>
      <dgm:t>
        <a:bodyPr/>
        <a:lstStyle/>
        <a:p>
          <a:r>
            <a:rPr lang="fr-CA" b="1" baseline="0"/>
            <a:t>Relation entre l’oral et l’écrit</a:t>
          </a:r>
          <a:endParaRPr lang="fr-CA" b="1" baseline="0" dirty="0"/>
        </a:p>
      </dgm:t>
    </dgm:pt>
    <dgm:pt modelId="{FEE7D9D7-3FE0-488E-A564-B693C784D0F1}" type="parTrans" cxnId="{24266E7B-883E-424F-8141-463C75CB687E}">
      <dgm:prSet/>
      <dgm:spPr/>
      <dgm:t>
        <a:bodyPr/>
        <a:lstStyle/>
        <a:p>
          <a:endParaRPr lang="fr-CA">
            <a:solidFill>
              <a:schemeClr val="tx1"/>
            </a:solidFill>
          </a:endParaRPr>
        </a:p>
      </dgm:t>
    </dgm:pt>
    <dgm:pt modelId="{8AC20654-4CC7-49A9-8C37-39A963B2184A}" type="sibTrans" cxnId="{24266E7B-883E-424F-8141-463C75CB687E}">
      <dgm:prSet/>
      <dgm:spPr/>
      <dgm:t>
        <a:bodyPr/>
        <a:lstStyle/>
        <a:p>
          <a:endParaRPr lang="fr-CA">
            <a:solidFill>
              <a:schemeClr val="tx1"/>
            </a:solidFill>
          </a:endParaRPr>
        </a:p>
      </dgm:t>
    </dgm:pt>
    <dgm:pt modelId="{7B827F2E-73D7-4E2F-8CCB-51E4C4CCB546}">
      <dgm:prSet/>
      <dgm:spPr/>
      <dgm:t>
        <a:bodyPr/>
        <a:lstStyle/>
        <a:p>
          <a:r>
            <a:rPr lang="fr-CA" b="1" baseline="0"/>
            <a:t>Aspect sonore </a:t>
          </a:r>
          <a:endParaRPr lang="fr-CA" b="1" baseline="0" dirty="0"/>
        </a:p>
      </dgm:t>
    </dgm:pt>
    <dgm:pt modelId="{160402CC-16DA-4CB2-A973-58571CAFE00C}" type="parTrans" cxnId="{2C901D5D-18FB-4177-A207-78E5E0101B05}">
      <dgm:prSet/>
      <dgm:spPr/>
      <dgm:t>
        <a:bodyPr/>
        <a:lstStyle/>
        <a:p>
          <a:endParaRPr lang="fr-CA">
            <a:solidFill>
              <a:schemeClr val="tx1"/>
            </a:solidFill>
          </a:endParaRPr>
        </a:p>
      </dgm:t>
    </dgm:pt>
    <dgm:pt modelId="{4B2D39B9-64A9-43EF-8808-6D2B77422572}" type="sibTrans" cxnId="{2C901D5D-18FB-4177-A207-78E5E0101B05}">
      <dgm:prSet/>
      <dgm:spPr/>
      <dgm:t>
        <a:bodyPr/>
        <a:lstStyle/>
        <a:p>
          <a:endParaRPr lang="fr-CA">
            <a:solidFill>
              <a:schemeClr val="tx1"/>
            </a:solidFill>
          </a:endParaRPr>
        </a:p>
      </dgm:t>
    </dgm:pt>
    <dgm:pt modelId="{3D4836A7-BEB6-46D0-9983-131CFF962152}">
      <dgm:prSet/>
      <dgm:spPr/>
      <dgm:t>
        <a:bodyPr/>
        <a:lstStyle/>
        <a:p>
          <a:r>
            <a:rPr lang="fr-CA" b="1" baseline="0"/>
            <a:t>Processus d’écriture</a:t>
          </a:r>
          <a:endParaRPr lang="fr-CA" b="1" dirty="0"/>
        </a:p>
      </dgm:t>
    </dgm:pt>
    <dgm:pt modelId="{7C1E1808-92E4-4ECC-B016-D6DE9295944C}" type="parTrans" cxnId="{DEAADC58-B30A-481B-B942-92D1C292024E}">
      <dgm:prSet/>
      <dgm:spPr/>
      <dgm:t>
        <a:bodyPr/>
        <a:lstStyle/>
        <a:p>
          <a:endParaRPr lang="fr-CA">
            <a:solidFill>
              <a:schemeClr val="tx1"/>
            </a:solidFill>
          </a:endParaRPr>
        </a:p>
      </dgm:t>
    </dgm:pt>
    <dgm:pt modelId="{E744704F-E33F-46AA-A0C2-4D095BE0F098}" type="sibTrans" cxnId="{DEAADC58-B30A-481B-B942-92D1C292024E}">
      <dgm:prSet/>
      <dgm:spPr/>
      <dgm:t>
        <a:bodyPr/>
        <a:lstStyle/>
        <a:p>
          <a:endParaRPr lang="fr-CA">
            <a:solidFill>
              <a:schemeClr val="tx1"/>
            </a:solidFill>
          </a:endParaRPr>
        </a:p>
      </dgm:t>
    </dgm:pt>
    <dgm:pt modelId="{4D496DF4-06EC-4004-91CA-C04AE6E1A865}">
      <dgm:prSet/>
      <dgm:spPr/>
      <dgm:t>
        <a:bodyPr/>
        <a:lstStyle/>
        <a:p>
          <a:endParaRPr lang="fr-FR"/>
        </a:p>
      </dgm:t>
    </dgm:pt>
    <dgm:pt modelId="{3AC37718-6D87-4F8A-9615-2873C82CEC4D}" type="parTrans" cxnId="{01229B35-B19E-4374-94B3-B6BDEB3C0F0A}">
      <dgm:prSet/>
      <dgm:spPr/>
      <dgm:t>
        <a:bodyPr/>
        <a:lstStyle/>
        <a:p>
          <a:endParaRPr lang="fr-CA"/>
        </a:p>
      </dgm:t>
    </dgm:pt>
    <dgm:pt modelId="{D765B7F0-37F0-49DD-B9A8-CA02DCE9403E}" type="sibTrans" cxnId="{01229B35-B19E-4374-94B3-B6BDEB3C0F0A}">
      <dgm:prSet/>
      <dgm:spPr/>
      <dgm:t>
        <a:bodyPr/>
        <a:lstStyle/>
        <a:p>
          <a:endParaRPr lang="fr-CA"/>
        </a:p>
      </dgm:t>
    </dgm:pt>
    <dgm:pt modelId="{0CDB25E5-CB2C-4406-93F9-01D1C5C87EF8}" type="pres">
      <dgm:prSet presAssocID="{9C9415F1-BC98-4B53-B211-484FD40D65F6}" presName="Name0" presStyleCnt="0">
        <dgm:presLayoutVars>
          <dgm:chMax val="1"/>
          <dgm:dir/>
          <dgm:animLvl val="ctr"/>
          <dgm:resizeHandles val="exact"/>
        </dgm:presLayoutVars>
      </dgm:prSet>
      <dgm:spPr/>
      <dgm:t>
        <a:bodyPr/>
        <a:lstStyle/>
        <a:p>
          <a:endParaRPr lang="fr-FR"/>
        </a:p>
      </dgm:t>
    </dgm:pt>
    <dgm:pt modelId="{64B1E005-C70C-4049-9599-7D928553BCF1}" type="pres">
      <dgm:prSet presAssocID="{1637020E-85CB-4046-A40A-A76A22424931}" presName="centerShape" presStyleLbl="node0" presStyleIdx="0" presStyleCnt="1" custScaleX="115465" custScaleY="108361" custLinFactNeighborX="4095" custLinFactNeighborY="0"/>
      <dgm:spPr/>
      <dgm:t>
        <a:bodyPr/>
        <a:lstStyle/>
        <a:p>
          <a:endParaRPr lang="fr-FR"/>
        </a:p>
      </dgm:t>
    </dgm:pt>
    <dgm:pt modelId="{DCF6A6F5-369A-46D2-9E57-A4AFBCA0012A}" type="pres">
      <dgm:prSet presAssocID="{F0729491-ED2A-40AB-ABDC-A0D2DF95962E}" presName="node" presStyleLbl="node1" presStyleIdx="0" presStyleCnt="6">
        <dgm:presLayoutVars>
          <dgm:bulletEnabled val="1"/>
        </dgm:presLayoutVars>
      </dgm:prSet>
      <dgm:spPr>
        <a:prstGeom prst="flowChartProcess">
          <a:avLst/>
        </a:prstGeom>
      </dgm:spPr>
      <dgm:t>
        <a:bodyPr/>
        <a:lstStyle/>
        <a:p>
          <a:endParaRPr lang="fr-FR"/>
        </a:p>
      </dgm:t>
    </dgm:pt>
    <dgm:pt modelId="{A8B59C73-7928-4867-A3EE-2688BFEFEC5A}" type="pres">
      <dgm:prSet presAssocID="{F0729491-ED2A-40AB-ABDC-A0D2DF95962E}" presName="dummy" presStyleCnt="0"/>
      <dgm:spPr/>
    </dgm:pt>
    <dgm:pt modelId="{21A6F8EC-3246-477B-A911-F1FA34E76594}" type="pres">
      <dgm:prSet presAssocID="{CCC0738C-549D-4E54-96E2-63895B064630}" presName="sibTrans" presStyleLbl="sibTrans2D1" presStyleIdx="0" presStyleCnt="6"/>
      <dgm:spPr/>
      <dgm:t>
        <a:bodyPr/>
        <a:lstStyle/>
        <a:p>
          <a:endParaRPr lang="fr-FR"/>
        </a:p>
      </dgm:t>
    </dgm:pt>
    <dgm:pt modelId="{4738A3A0-DD20-41CC-870E-3646749D2100}" type="pres">
      <dgm:prSet presAssocID="{07297345-9EEE-420C-8CD6-C9991806A1A3}" presName="node" presStyleLbl="node1" presStyleIdx="1" presStyleCnt="6">
        <dgm:presLayoutVars>
          <dgm:bulletEnabled val="1"/>
        </dgm:presLayoutVars>
      </dgm:prSet>
      <dgm:spPr>
        <a:prstGeom prst="rect">
          <a:avLst/>
        </a:prstGeom>
      </dgm:spPr>
      <dgm:t>
        <a:bodyPr/>
        <a:lstStyle/>
        <a:p>
          <a:endParaRPr lang="fr-FR"/>
        </a:p>
      </dgm:t>
    </dgm:pt>
    <dgm:pt modelId="{6BEB7F7A-5E9D-4A9E-9C7E-7D98E61EF92B}" type="pres">
      <dgm:prSet presAssocID="{07297345-9EEE-420C-8CD6-C9991806A1A3}" presName="dummy" presStyleCnt="0"/>
      <dgm:spPr/>
    </dgm:pt>
    <dgm:pt modelId="{7C151F48-B808-4D70-AA7C-11D206BAAB57}" type="pres">
      <dgm:prSet presAssocID="{90358604-7576-4616-A771-4A4B8E2BB03A}" presName="sibTrans" presStyleLbl="sibTrans2D1" presStyleIdx="1" presStyleCnt="6"/>
      <dgm:spPr/>
      <dgm:t>
        <a:bodyPr/>
        <a:lstStyle/>
        <a:p>
          <a:endParaRPr lang="fr-FR"/>
        </a:p>
      </dgm:t>
    </dgm:pt>
    <dgm:pt modelId="{AD0895EF-70FF-4EB4-A7F9-B946DA07EFC4}" type="pres">
      <dgm:prSet presAssocID="{C8CAD307-C682-4F54-8FE6-BBD55F58E0DC}" presName="node" presStyleLbl="node1" presStyleIdx="2" presStyleCnt="6">
        <dgm:presLayoutVars>
          <dgm:bulletEnabled val="1"/>
        </dgm:presLayoutVars>
      </dgm:prSet>
      <dgm:spPr>
        <a:prstGeom prst="rect">
          <a:avLst/>
        </a:prstGeom>
      </dgm:spPr>
      <dgm:t>
        <a:bodyPr/>
        <a:lstStyle/>
        <a:p>
          <a:endParaRPr lang="fr-FR"/>
        </a:p>
      </dgm:t>
    </dgm:pt>
    <dgm:pt modelId="{57632A86-7E76-4616-9C9A-8AAD4ED749E1}" type="pres">
      <dgm:prSet presAssocID="{C8CAD307-C682-4F54-8FE6-BBD55F58E0DC}" presName="dummy" presStyleCnt="0"/>
      <dgm:spPr/>
    </dgm:pt>
    <dgm:pt modelId="{F11C4103-14FC-44EA-A688-E63897355AB8}" type="pres">
      <dgm:prSet presAssocID="{9667ACF4-9B23-4E2C-982F-6A9002C1ACB2}" presName="sibTrans" presStyleLbl="sibTrans2D1" presStyleIdx="2" presStyleCnt="6"/>
      <dgm:spPr/>
      <dgm:t>
        <a:bodyPr/>
        <a:lstStyle/>
        <a:p>
          <a:endParaRPr lang="fr-FR"/>
        </a:p>
      </dgm:t>
    </dgm:pt>
    <dgm:pt modelId="{4BE9C83C-D90C-486E-A1A3-50C5D31FE74B}" type="pres">
      <dgm:prSet presAssocID="{52244C4D-0472-4737-8BD0-E45362C2F3DE}" presName="node" presStyleLbl="node1" presStyleIdx="3" presStyleCnt="6">
        <dgm:presLayoutVars>
          <dgm:bulletEnabled val="1"/>
        </dgm:presLayoutVars>
      </dgm:prSet>
      <dgm:spPr>
        <a:prstGeom prst="rect">
          <a:avLst/>
        </a:prstGeom>
      </dgm:spPr>
      <dgm:t>
        <a:bodyPr/>
        <a:lstStyle/>
        <a:p>
          <a:endParaRPr lang="fr-FR"/>
        </a:p>
      </dgm:t>
    </dgm:pt>
    <dgm:pt modelId="{F7D759AA-389B-410E-B9B1-0B7C51ABDBF3}" type="pres">
      <dgm:prSet presAssocID="{52244C4D-0472-4737-8BD0-E45362C2F3DE}" presName="dummy" presStyleCnt="0"/>
      <dgm:spPr/>
    </dgm:pt>
    <dgm:pt modelId="{9AFFF727-E6A8-4C9E-8745-8DAAFD08C0F4}" type="pres">
      <dgm:prSet presAssocID="{8AC20654-4CC7-49A9-8C37-39A963B2184A}" presName="sibTrans" presStyleLbl="sibTrans2D1" presStyleIdx="3" presStyleCnt="6"/>
      <dgm:spPr/>
      <dgm:t>
        <a:bodyPr/>
        <a:lstStyle/>
        <a:p>
          <a:endParaRPr lang="fr-FR"/>
        </a:p>
      </dgm:t>
    </dgm:pt>
    <dgm:pt modelId="{3B3E034C-BCF3-4DE3-8A91-7B119A2FB8F8}" type="pres">
      <dgm:prSet presAssocID="{7B827F2E-73D7-4E2F-8CCB-51E4C4CCB546}" presName="node" presStyleLbl="node1" presStyleIdx="4" presStyleCnt="6">
        <dgm:presLayoutVars>
          <dgm:bulletEnabled val="1"/>
        </dgm:presLayoutVars>
      </dgm:prSet>
      <dgm:spPr>
        <a:prstGeom prst="rect">
          <a:avLst/>
        </a:prstGeom>
      </dgm:spPr>
      <dgm:t>
        <a:bodyPr/>
        <a:lstStyle/>
        <a:p>
          <a:endParaRPr lang="fr-FR"/>
        </a:p>
      </dgm:t>
    </dgm:pt>
    <dgm:pt modelId="{77EBF807-80E8-4EE1-BFE3-8103EA099DFD}" type="pres">
      <dgm:prSet presAssocID="{7B827F2E-73D7-4E2F-8CCB-51E4C4CCB546}" presName="dummy" presStyleCnt="0"/>
      <dgm:spPr/>
    </dgm:pt>
    <dgm:pt modelId="{24C529C9-F40A-47BE-AEA5-6694022A7AC6}" type="pres">
      <dgm:prSet presAssocID="{4B2D39B9-64A9-43EF-8808-6D2B77422572}" presName="sibTrans" presStyleLbl="sibTrans2D1" presStyleIdx="4" presStyleCnt="6"/>
      <dgm:spPr/>
      <dgm:t>
        <a:bodyPr/>
        <a:lstStyle/>
        <a:p>
          <a:endParaRPr lang="fr-FR"/>
        </a:p>
      </dgm:t>
    </dgm:pt>
    <dgm:pt modelId="{1AC9D778-883B-4CD4-8B21-A0C255185D2D}" type="pres">
      <dgm:prSet presAssocID="{3D4836A7-BEB6-46D0-9983-131CFF962152}" presName="node" presStyleLbl="node1" presStyleIdx="5" presStyleCnt="6">
        <dgm:presLayoutVars>
          <dgm:bulletEnabled val="1"/>
        </dgm:presLayoutVars>
      </dgm:prSet>
      <dgm:spPr>
        <a:prstGeom prst="rect">
          <a:avLst/>
        </a:prstGeom>
      </dgm:spPr>
      <dgm:t>
        <a:bodyPr/>
        <a:lstStyle/>
        <a:p>
          <a:endParaRPr lang="fr-FR"/>
        </a:p>
      </dgm:t>
    </dgm:pt>
    <dgm:pt modelId="{20C16167-6E86-4351-B05C-CE32ED1C79FC}" type="pres">
      <dgm:prSet presAssocID="{3D4836A7-BEB6-46D0-9983-131CFF962152}" presName="dummy" presStyleCnt="0"/>
      <dgm:spPr/>
    </dgm:pt>
    <dgm:pt modelId="{27E9090C-5684-418D-BD52-D6487DBA4681}" type="pres">
      <dgm:prSet presAssocID="{E744704F-E33F-46AA-A0C2-4D095BE0F098}" presName="sibTrans" presStyleLbl="sibTrans2D1" presStyleIdx="5" presStyleCnt="6"/>
      <dgm:spPr/>
      <dgm:t>
        <a:bodyPr/>
        <a:lstStyle/>
        <a:p>
          <a:endParaRPr lang="fr-FR"/>
        </a:p>
      </dgm:t>
    </dgm:pt>
  </dgm:ptLst>
  <dgm:cxnLst>
    <dgm:cxn modelId="{632E84CB-CBB0-455F-A714-D9733E5A2AAE}" type="presOf" srcId="{CCC0738C-549D-4E54-96E2-63895B064630}" destId="{21A6F8EC-3246-477B-A911-F1FA34E76594}" srcOrd="0" destOrd="0" presId="urn:microsoft.com/office/officeart/2005/8/layout/radial6"/>
    <dgm:cxn modelId="{7F41A940-883E-448E-A80D-2E1A6518F521}" srcId="{1637020E-85CB-4046-A40A-A76A22424931}" destId="{F0729491-ED2A-40AB-ABDC-A0D2DF95962E}" srcOrd="0" destOrd="0" parTransId="{12A87202-9379-4845-B000-33E2F1DD5FAB}" sibTransId="{CCC0738C-549D-4E54-96E2-63895B064630}"/>
    <dgm:cxn modelId="{F63EBF4D-ED36-4AAF-9BF0-05BBB575BF1F}" type="presOf" srcId="{3D4836A7-BEB6-46D0-9983-131CFF962152}" destId="{1AC9D778-883B-4CD4-8B21-A0C255185D2D}" srcOrd="0" destOrd="0" presId="urn:microsoft.com/office/officeart/2005/8/layout/radial6"/>
    <dgm:cxn modelId="{74B4585A-6383-4905-B429-3B20CDE68223}" type="presOf" srcId="{7B827F2E-73D7-4E2F-8CCB-51E4C4CCB546}" destId="{3B3E034C-BCF3-4DE3-8A91-7B119A2FB8F8}" srcOrd="0" destOrd="0" presId="urn:microsoft.com/office/officeart/2005/8/layout/radial6"/>
    <dgm:cxn modelId="{21A198D2-2690-4394-9A7B-801D5EC00C9A}" type="presOf" srcId="{C8CAD307-C682-4F54-8FE6-BBD55F58E0DC}" destId="{AD0895EF-70FF-4EB4-A7F9-B946DA07EFC4}" srcOrd="0" destOrd="0" presId="urn:microsoft.com/office/officeart/2005/8/layout/radial6"/>
    <dgm:cxn modelId="{BBD159AA-7EF2-4AD7-8368-B99E3C9C3E5A}" srcId="{1637020E-85CB-4046-A40A-A76A22424931}" destId="{C8CAD307-C682-4F54-8FE6-BBD55F58E0DC}" srcOrd="2" destOrd="0" parTransId="{466E9EE3-408A-41C8-891B-7B58FB0A8321}" sibTransId="{9667ACF4-9B23-4E2C-982F-6A9002C1ACB2}"/>
    <dgm:cxn modelId="{EEBA567C-9D2D-4B27-8FAA-68852D890601}" type="presOf" srcId="{90358604-7576-4616-A771-4A4B8E2BB03A}" destId="{7C151F48-B808-4D70-AA7C-11D206BAAB57}" srcOrd="0" destOrd="0" presId="urn:microsoft.com/office/officeart/2005/8/layout/radial6"/>
    <dgm:cxn modelId="{A9D04421-2E38-4E93-8FCE-80E6C5B2BAFF}" type="presOf" srcId="{9C9415F1-BC98-4B53-B211-484FD40D65F6}" destId="{0CDB25E5-CB2C-4406-93F9-01D1C5C87EF8}" srcOrd="0" destOrd="0" presId="urn:microsoft.com/office/officeart/2005/8/layout/radial6"/>
    <dgm:cxn modelId="{5B345430-1389-45C5-BBA8-2E41B940E765}" type="presOf" srcId="{F0729491-ED2A-40AB-ABDC-A0D2DF95962E}" destId="{DCF6A6F5-369A-46D2-9E57-A4AFBCA0012A}" srcOrd="0" destOrd="0" presId="urn:microsoft.com/office/officeart/2005/8/layout/radial6"/>
    <dgm:cxn modelId="{42FF46F0-F622-43BE-AAF5-A2AD9A4331FF}" type="presOf" srcId="{E744704F-E33F-46AA-A0C2-4D095BE0F098}" destId="{27E9090C-5684-418D-BD52-D6487DBA4681}" srcOrd="0" destOrd="0" presId="urn:microsoft.com/office/officeart/2005/8/layout/radial6"/>
    <dgm:cxn modelId="{24266E7B-883E-424F-8141-463C75CB687E}" srcId="{1637020E-85CB-4046-A40A-A76A22424931}" destId="{52244C4D-0472-4737-8BD0-E45362C2F3DE}" srcOrd="3" destOrd="0" parTransId="{FEE7D9D7-3FE0-488E-A564-B693C784D0F1}" sibTransId="{8AC20654-4CC7-49A9-8C37-39A963B2184A}"/>
    <dgm:cxn modelId="{73BFA657-8ED4-414C-99F7-DEF1C56FB3CB}" type="presOf" srcId="{52244C4D-0472-4737-8BD0-E45362C2F3DE}" destId="{4BE9C83C-D90C-486E-A1A3-50C5D31FE74B}" srcOrd="0" destOrd="0" presId="urn:microsoft.com/office/officeart/2005/8/layout/radial6"/>
    <dgm:cxn modelId="{DEAADC58-B30A-481B-B942-92D1C292024E}" srcId="{1637020E-85CB-4046-A40A-A76A22424931}" destId="{3D4836A7-BEB6-46D0-9983-131CFF962152}" srcOrd="5" destOrd="0" parTransId="{7C1E1808-92E4-4ECC-B016-D6DE9295944C}" sibTransId="{E744704F-E33F-46AA-A0C2-4D095BE0F098}"/>
    <dgm:cxn modelId="{95038886-DB67-446A-A67B-52023662DF06}" srcId="{1637020E-85CB-4046-A40A-A76A22424931}" destId="{07297345-9EEE-420C-8CD6-C9991806A1A3}" srcOrd="1" destOrd="0" parTransId="{4AE58CCB-5ED6-4B89-A1D6-6206D98DF5C1}" sibTransId="{90358604-7576-4616-A771-4A4B8E2BB03A}"/>
    <dgm:cxn modelId="{D0A20F1F-C548-4272-AF34-820D9D870086}" srcId="{9C9415F1-BC98-4B53-B211-484FD40D65F6}" destId="{1637020E-85CB-4046-A40A-A76A22424931}" srcOrd="0" destOrd="0" parTransId="{65746895-39BF-46CD-9867-80D1ED322F7E}" sibTransId="{AB2DD467-AB98-4942-901B-7245CE53165E}"/>
    <dgm:cxn modelId="{31237536-4EE7-4E5D-9A7D-690EA2FEC165}" type="presOf" srcId="{8AC20654-4CC7-49A9-8C37-39A963B2184A}" destId="{9AFFF727-E6A8-4C9E-8745-8DAAFD08C0F4}" srcOrd="0" destOrd="0" presId="urn:microsoft.com/office/officeart/2005/8/layout/radial6"/>
    <dgm:cxn modelId="{ADD4F424-4A6E-47ED-BC60-488D35BE81AE}" type="presOf" srcId="{9667ACF4-9B23-4E2C-982F-6A9002C1ACB2}" destId="{F11C4103-14FC-44EA-A688-E63897355AB8}" srcOrd="0" destOrd="0" presId="urn:microsoft.com/office/officeart/2005/8/layout/radial6"/>
    <dgm:cxn modelId="{2C901D5D-18FB-4177-A207-78E5E0101B05}" srcId="{1637020E-85CB-4046-A40A-A76A22424931}" destId="{7B827F2E-73D7-4E2F-8CCB-51E4C4CCB546}" srcOrd="4" destOrd="0" parTransId="{160402CC-16DA-4CB2-A973-58571CAFE00C}" sibTransId="{4B2D39B9-64A9-43EF-8808-6D2B77422572}"/>
    <dgm:cxn modelId="{E6C55522-39AD-4492-98F0-715CD07FBC58}" type="presOf" srcId="{4B2D39B9-64A9-43EF-8808-6D2B77422572}" destId="{24C529C9-F40A-47BE-AEA5-6694022A7AC6}" srcOrd="0" destOrd="0" presId="urn:microsoft.com/office/officeart/2005/8/layout/radial6"/>
    <dgm:cxn modelId="{14FE12C3-BC0D-4B7E-8AD9-1776791764BF}" type="presOf" srcId="{1637020E-85CB-4046-A40A-A76A22424931}" destId="{64B1E005-C70C-4049-9599-7D928553BCF1}" srcOrd="0" destOrd="0" presId="urn:microsoft.com/office/officeart/2005/8/layout/radial6"/>
    <dgm:cxn modelId="{BC39595C-0EF4-4153-B7FE-1CBB794B2F30}" type="presOf" srcId="{07297345-9EEE-420C-8CD6-C9991806A1A3}" destId="{4738A3A0-DD20-41CC-870E-3646749D2100}" srcOrd="0" destOrd="0" presId="urn:microsoft.com/office/officeart/2005/8/layout/radial6"/>
    <dgm:cxn modelId="{01229B35-B19E-4374-94B3-B6BDEB3C0F0A}" srcId="{9C9415F1-BC98-4B53-B211-484FD40D65F6}" destId="{4D496DF4-06EC-4004-91CA-C04AE6E1A865}" srcOrd="1" destOrd="0" parTransId="{3AC37718-6D87-4F8A-9615-2873C82CEC4D}" sibTransId="{D765B7F0-37F0-49DD-B9A8-CA02DCE9403E}"/>
    <dgm:cxn modelId="{7AA1E9F7-3B08-4E60-86D1-6EC75107C3CD}" type="presParOf" srcId="{0CDB25E5-CB2C-4406-93F9-01D1C5C87EF8}" destId="{64B1E005-C70C-4049-9599-7D928553BCF1}" srcOrd="0" destOrd="0" presId="urn:microsoft.com/office/officeart/2005/8/layout/radial6"/>
    <dgm:cxn modelId="{A2EE19C4-EB18-469C-B311-AECBFC0A4283}" type="presParOf" srcId="{0CDB25E5-CB2C-4406-93F9-01D1C5C87EF8}" destId="{DCF6A6F5-369A-46D2-9E57-A4AFBCA0012A}" srcOrd="1" destOrd="0" presId="urn:microsoft.com/office/officeart/2005/8/layout/radial6"/>
    <dgm:cxn modelId="{5E046295-4ED8-4423-B96C-CB6B7D4C2BA0}" type="presParOf" srcId="{0CDB25E5-CB2C-4406-93F9-01D1C5C87EF8}" destId="{A8B59C73-7928-4867-A3EE-2688BFEFEC5A}" srcOrd="2" destOrd="0" presId="urn:microsoft.com/office/officeart/2005/8/layout/radial6"/>
    <dgm:cxn modelId="{7090E0AC-A5D6-4968-B971-AA0C9305FF4B}" type="presParOf" srcId="{0CDB25E5-CB2C-4406-93F9-01D1C5C87EF8}" destId="{21A6F8EC-3246-477B-A911-F1FA34E76594}" srcOrd="3" destOrd="0" presId="urn:microsoft.com/office/officeart/2005/8/layout/radial6"/>
    <dgm:cxn modelId="{3656B78D-2D05-48F0-A6A0-225F33B2DA1B}" type="presParOf" srcId="{0CDB25E5-CB2C-4406-93F9-01D1C5C87EF8}" destId="{4738A3A0-DD20-41CC-870E-3646749D2100}" srcOrd="4" destOrd="0" presId="urn:microsoft.com/office/officeart/2005/8/layout/radial6"/>
    <dgm:cxn modelId="{19699D4D-0234-4AFF-A6D1-2A8EEC53E34C}" type="presParOf" srcId="{0CDB25E5-CB2C-4406-93F9-01D1C5C87EF8}" destId="{6BEB7F7A-5E9D-4A9E-9C7E-7D98E61EF92B}" srcOrd="5" destOrd="0" presId="urn:microsoft.com/office/officeart/2005/8/layout/radial6"/>
    <dgm:cxn modelId="{963B7D54-B576-436A-A536-40153DA8D9CB}" type="presParOf" srcId="{0CDB25E5-CB2C-4406-93F9-01D1C5C87EF8}" destId="{7C151F48-B808-4D70-AA7C-11D206BAAB57}" srcOrd="6" destOrd="0" presId="urn:microsoft.com/office/officeart/2005/8/layout/radial6"/>
    <dgm:cxn modelId="{656C928D-9950-4E97-A45A-6D9460F89C9A}" type="presParOf" srcId="{0CDB25E5-CB2C-4406-93F9-01D1C5C87EF8}" destId="{AD0895EF-70FF-4EB4-A7F9-B946DA07EFC4}" srcOrd="7" destOrd="0" presId="urn:microsoft.com/office/officeart/2005/8/layout/radial6"/>
    <dgm:cxn modelId="{386699CE-7B0C-47D2-9E2D-CE47FFA1DFB3}" type="presParOf" srcId="{0CDB25E5-CB2C-4406-93F9-01D1C5C87EF8}" destId="{57632A86-7E76-4616-9C9A-8AAD4ED749E1}" srcOrd="8" destOrd="0" presId="urn:microsoft.com/office/officeart/2005/8/layout/radial6"/>
    <dgm:cxn modelId="{C5BC18E0-A775-426D-A4CE-846AD0EFEEB4}" type="presParOf" srcId="{0CDB25E5-CB2C-4406-93F9-01D1C5C87EF8}" destId="{F11C4103-14FC-44EA-A688-E63897355AB8}" srcOrd="9" destOrd="0" presId="urn:microsoft.com/office/officeart/2005/8/layout/radial6"/>
    <dgm:cxn modelId="{9263BAD1-E5C8-45AE-880E-BC7A04413363}" type="presParOf" srcId="{0CDB25E5-CB2C-4406-93F9-01D1C5C87EF8}" destId="{4BE9C83C-D90C-486E-A1A3-50C5D31FE74B}" srcOrd="10" destOrd="0" presId="urn:microsoft.com/office/officeart/2005/8/layout/radial6"/>
    <dgm:cxn modelId="{41367000-E2CC-43C0-A3BF-C736F454E1BD}" type="presParOf" srcId="{0CDB25E5-CB2C-4406-93F9-01D1C5C87EF8}" destId="{F7D759AA-389B-410E-B9B1-0B7C51ABDBF3}" srcOrd="11" destOrd="0" presId="urn:microsoft.com/office/officeart/2005/8/layout/radial6"/>
    <dgm:cxn modelId="{C7FBBA18-2B3C-4E9A-831B-D8F53A7416E8}" type="presParOf" srcId="{0CDB25E5-CB2C-4406-93F9-01D1C5C87EF8}" destId="{9AFFF727-E6A8-4C9E-8745-8DAAFD08C0F4}" srcOrd="12" destOrd="0" presId="urn:microsoft.com/office/officeart/2005/8/layout/radial6"/>
    <dgm:cxn modelId="{47A6AF76-D800-4D0E-ADCF-9AEBFFDAAE77}" type="presParOf" srcId="{0CDB25E5-CB2C-4406-93F9-01D1C5C87EF8}" destId="{3B3E034C-BCF3-4DE3-8A91-7B119A2FB8F8}" srcOrd="13" destOrd="0" presId="urn:microsoft.com/office/officeart/2005/8/layout/radial6"/>
    <dgm:cxn modelId="{E031EE73-3FE2-4BD5-A2DD-676EB9AA2281}" type="presParOf" srcId="{0CDB25E5-CB2C-4406-93F9-01D1C5C87EF8}" destId="{77EBF807-80E8-4EE1-BFE3-8103EA099DFD}" srcOrd="14" destOrd="0" presId="urn:microsoft.com/office/officeart/2005/8/layout/radial6"/>
    <dgm:cxn modelId="{E35DAC11-7A4C-4136-A30B-11442515B892}" type="presParOf" srcId="{0CDB25E5-CB2C-4406-93F9-01D1C5C87EF8}" destId="{24C529C9-F40A-47BE-AEA5-6694022A7AC6}" srcOrd="15" destOrd="0" presId="urn:microsoft.com/office/officeart/2005/8/layout/radial6"/>
    <dgm:cxn modelId="{05D93041-6352-4821-931D-D28F8CA95EE4}" type="presParOf" srcId="{0CDB25E5-CB2C-4406-93F9-01D1C5C87EF8}" destId="{1AC9D778-883B-4CD4-8B21-A0C255185D2D}" srcOrd="16" destOrd="0" presId="urn:microsoft.com/office/officeart/2005/8/layout/radial6"/>
    <dgm:cxn modelId="{E4A59C4B-9CF1-4D67-B723-5336EC77399A}" type="presParOf" srcId="{0CDB25E5-CB2C-4406-93F9-01D1C5C87EF8}" destId="{20C16167-6E86-4351-B05C-CE32ED1C79FC}" srcOrd="17" destOrd="0" presId="urn:microsoft.com/office/officeart/2005/8/layout/radial6"/>
    <dgm:cxn modelId="{DBEC3D24-D604-4531-8642-B7ADDA207390}" type="presParOf" srcId="{0CDB25E5-CB2C-4406-93F9-01D1C5C87EF8}" destId="{27E9090C-5684-418D-BD52-D6487DBA4681}"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583E8-50FA-473B-AB6D-E2FE909ACA06}">
      <dsp:nvSpPr>
        <dsp:cNvPr id="0" name=""/>
        <dsp:cNvSpPr/>
      </dsp:nvSpPr>
      <dsp:spPr>
        <a:xfrm rot="21300000">
          <a:off x="21213" y="1376970"/>
          <a:ext cx="6870341" cy="786757"/>
        </a:xfrm>
        <a:prstGeom prst="mathMinus">
          <a:avLst/>
        </a:prstGeom>
        <a:solidFill>
          <a:schemeClr val="accent3">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E4A9C-80F5-4A48-BFF8-7B35BB7A0253}">
      <dsp:nvSpPr>
        <dsp:cNvPr id="0" name=""/>
        <dsp:cNvSpPr/>
      </dsp:nvSpPr>
      <dsp:spPr>
        <a:xfrm>
          <a:off x="829532" y="177034"/>
          <a:ext cx="2073830" cy="1416279"/>
        </a:xfrm>
        <a:prstGeom prst="downArrow">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557B1-4D86-41AF-A21A-B5B018E18060}">
      <dsp:nvSpPr>
        <dsp:cNvPr id="0" name=""/>
        <dsp:cNvSpPr/>
      </dsp:nvSpPr>
      <dsp:spPr>
        <a:xfrm>
          <a:off x="3443155" y="0"/>
          <a:ext cx="2653308" cy="148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kern="1200" dirty="0">
              <a:solidFill>
                <a:schemeClr val="tx1">
                  <a:lumMod val="75000"/>
                  <a:lumOff val="25000"/>
                </a:schemeClr>
              </a:solidFill>
            </a:rPr>
            <a:t>Temps                         accordé à l’enseignement direct des contenus scolaires et aux activités dirigées par l’adulte</a:t>
          </a:r>
        </a:p>
      </dsp:txBody>
      <dsp:txXfrm>
        <a:off x="3443155" y="0"/>
        <a:ext cx="2653308" cy="1487093"/>
      </dsp:txXfrm>
    </dsp:sp>
    <dsp:sp modelId="{ED1C0679-33E7-430D-8204-406F744BEA98}">
      <dsp:nvSpPr>
        <dsp:cNvPr id="0" name=""/>
        <dsp:cNvSpPr/>
      </dsp:nvSpPr>
      <dsp:spPr>
        <a:xfrm>
          <a:off x="4009405" y="1947383"/>
          <a:ext cx="2073830" cy="1416279"/>
        </a:xfrm>
        <a:prstGeom prst="upArrow">
          <a:avLst/>
        </a:prstGeom>
        <a:solidFill>
          <a:srgbClr val="C0504D"/>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F3C96-532A-4F63-89F3-62AACFAE8520}">
      <dsp:nvSpPr>
        <dsp:cNvPr id="0" name=""/>
        <dsp:cNvSpPr/>
      </dsp:nvSpPr>
      <dsp:spPr>
        <a:xfrm>
          <a:off x="853743" y="2053604"/>
          <a:ext cx="2578429" cy="148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kern="1200" dirty="0">
              <a:solidFill>
                <a:schemeClr val="tx1">
                  <a:lumMod val="75000"/>
                  <a:lumOff val="25000"/>
                </a:schemeClr>
              </a:solidFill>
            </a:rPr>
            <a:t>Temps                        accordé au jeu et                aux pratiques enseignantes favorisant la découverte </a:t>
          </a:r>
        </a:p>
      </dsp:txBody>
      <dsp:txXfrm>
        <a:off x="853743" y="2053604"/>
        <a:ext cx="2578429" cy="1487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29B31-1192-4B98-A6F0-88782BCAEB75}">
      <dsp:nvSpPr>
        <dsp:cNvPr id="0" name=""/>
        <dsp:cNvSpPr/>
      </dsp:nvSpPr>
      <dsp:spPr>
        <a:xfrm>
          <a:off x="0" y="391128"/>
          <a:ext cx="6096000" cy="521504"/>
        </a:xfrm>
        <a:prstGeom prst="notched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5A4CEA97-157E-4052-AB4C-F4E9AE883BE1}">
      <dsp:nvSpPr>
        <dsp:cNvPr id="0" name=""/>
        <dsp:cNvSpPr/>
      </dsp:nvSpPr>
      <dsp:spPr>
        <a:xfrm>
          <a:off x="2678" y="0"/>
          <a:ext cx="1768078" cy="52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fr-FR" sz="900" kern="1200" dirty="0"/>
            <a:t>L’enfant est capable seul</a:t>
          </a:r>
        </a:p>
      </dsp:txBody>
      <dsp:txXfrm>
        <a:off x="2678" y="0"/>
        <a:ext cx="1768078" cy="521504"/>
      </dsp:txXfrm>
    </dsp:sp>
    <dsp:sp modelId="{344BBE68-DF05-407C-B7A8-229A0F434853}">
      <dsp:nvSpPr>
        <dsp:cNvPr id="0" name=""/>
        <dsp:cNvSpPr/>
      </dsp:nvSpPr>
      <dsp:spPr>
        <a:xfrm>
          <a:off x="821529" y="586692"/>
          <a:ext cx="130376" cy="1303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FF521-475C-455E-9A6F-9C769F32B242}">
      <dsp:nvSpPr>
        <dsp:cNvPr id="0" name=""/>
        <dsp:cNvSpPr/>
      </dsp:nvSpPr>
      <dsp:spPr>
        <a:xfrm>
          <a:off x="1859160" y="782257"/>
          <a:ext cx="1768078" cy="52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fr-FR" sz="900" kern="1200" dirty="0"/>
            <a:t>L’enfant est incapable seul, mais capable avec de l’aide</a:t>
          </a:r>
        </a:p>
      </dsp:txBody>
      <dsp:txXfrm>
        <a:off x="1859160" y="782257"/>
        <a:ext cx="1768078" cy="521504"/>
      </dsp:txXfrm>
    </dsp:sp>
    <dsp:sp modelId="{181CCFB3-4CA8-4173-88D9-3D7ADB84605F}">
      <dsp:nvSpPr>
        <dsp:cNvPr id="0" name=""/>
        <dsp:cNvSpPr/>
      </dsp:nvSpPr>
      <dsp:spPr>
        <a:xfrm>
          <a:off x="2678011" y="586692"/>
          <a:ext cx="130376" cy="1303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BE03A-FFCE-41F5-A49A-24EE6511A0BC}">
      <dsp:nvSpPr>
        <dsp:cNvPr id="0" name=""/>
        <dsp:cNvSpPr/>
      </dsp:nvSpPr>
      <dsp:spPr>
        <a:xfrm>
          <a:off x="3715642" y="0"/>
          <a:ext cx="1768078" cy="521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fr-FR" sz="900" kern="1200" dirty="0"/>
            <a:t>L’enfant est incapable, même avec de l’aide</a:t>
          </a:r>
        </a:p>
      </dsp:txBody>
      <dsp:txXfrm>
        <a:off x="3715642" y="0"/>
        <a:ext cx="1768078" cy="521504"/>
      </dsp:txXfrm>
    </dsp:sp>
    <dsp:sp modelId="{E5F5235C-83B1-4A9B-B5F6-806409C60601}">
      <dsp:nvSpPr>
        <dsp:cNvPr id="0" name=""/>
        <dsp:cNvSpPr/>
      </dsp:nvSpPr>
      <dsp:spPr>
        <a:xfrm>
          <a:off x="4534493" y="586692"/>
          <a:ext cx="130376" cy="1303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F9BCB-CABB-421B-9A2B-908B06E80ED2}">
      <dsp:nvSpPr>
        <dsp:cNvPr id="0" name=""/>
        <dsp:cNvSpPr/>
      </dsp:nvSpPr>
      <dsp:spPr>
        <a:xfrm>
          <a:off x="-812980" y="641621"/>
          <a:ext cx="8559611" cy="1018003"/>
        </a:xfrm>
        <a:prstGeom prst="rightArrow">
          <a:avLst>
            <a:gd name="adj1" fmla="val 50000"/>
            <a:gd name="adj2" fmla="val 5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61608" numCol="1" spcCol="1270" anchor="ctr" anchorCtr="0">
          <a:noAutofit/>
        </a:bodyPr>
        <a:lstStyle/>
        <a:p>
          <a:pPr lvl="0" algn="l" defTabSz="488950">
            <a:lnSpc>
              <a:spcPct val="90000"/>
            </a:lnSpc>
            <a:spcBef>
              <a:spcPct val="0"/>
            </a:spcBef>
            <a:spcAft>
              <a:spcPct val="35000"/>
            </a:spcAft>
          </a:pPr>
          <a:r>
            <a:rPr lang="fr-CA" sz="1100" kern="1200" dirty="0"/>
            <a:t>Courant de la maturation (1920-1950)</a:t>
          </a:r>
        </a:p>
      </dsp:txBody>
      <dsp:txXfrm>
        <a:off x="-812980" y="896122"/>
        <a:ext cx="8305110" cy="509001"/>
      </dsp:txXfrm>
    </dsp:sp>
    <dsp:sp modelId="{F3E8E4D1-EE3F-4B4C-8A3D-854AA27AD079}">
      <dsp:nvSpPr>
        <dsp:cNvPr id="0" name=""/>
        <dsp:cNvSpPr/>
      </dsp:nvSpPr>
      <dsp:spPr>
        <a:xfrm>
          <a:off x="1287487" y="980955"/>
          <a:ext cx="6511581" cy="1018003"/>
        </a:xfrm>
        <a:prstGeom prst="rightArrow">
          <a:avLst>
            <a:gd name="adj1" fmla="val 50000"/>
            <a:gd name="adj2" fmla="val 5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61608" numCol="1" spcCol="1270" anchor="ctr" anchorCtr="0">
          <a:noAutofit/>
        </a:bodyPr>
        <a:lstStyle/>
        <a:p>
          <a:pPr lvl="0" algn="l" defTabSz="488950">
            <a:lnSpc>
              <a:spcPct val="90000"/>
            </a:lnSpc>
            <a:spcBef>
              <a:spcPct val="0"/>
            </a:spcBef>
            <a:spcAft>
              <a:spcPct val="35000"/>
            </a:spcAft>
          </a:pPr>
          <a:r>
            <a:rPr lang="fr-CA" sz="1100" kern="1200" dirty="0"/>
            <a:t>Courant de l’intervention (1950-1960)</a:t>
          </a:r>
        </a:p>
      </dsp:txBody>
      <dsp:txXfrm>
        <a:off x="1287487" y="1235456"/>
        <a:ext cx="6257080" cy="509001"/>
      </dsp:txXfrm>
    </dsp:sp>
    <dsp:sp modelId="{1DE6CDBE-4724-4B57-B329-FD334C7664FD}">
      <dsp:nvSpPr>
        <dsp:cNvPr id="0" name=""/>
        <dsp:cNvSpPr/>
      </dsp:nvSpPr>
      <dsp:spPr>
        <a:xfrm>
          <a:off x="3436530" y="1320289"/>
          <a:ext cx="4366398" cy="1018003"/>
        </a:xfrm>
        <a:prstGeom prst="rightArrow">
          <a:avLst>
            <a:gd name="adj1" fmla="val 50000"/>
            <a:gd name="adj2" fmla="val 5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61608" numCol="1" spcCol="1270" anchor="ctr" anchorCtr="0">
          <a:noAutofit/>
        </a:bodyPr>
        <a:lstStyle/>
        <a:p>
          <a:pPr lvl="0" algn="l" defTabSz="488950">
            <a:lnSpc>
              <a:spcPct val="90000"/>
            </a:lnSpc>
            <a:spcBef>
              <a:spcPct val="0"/>
            </a:spcBef>
            <a:spcAft>
              <a:spcPct val="35000"/>
            </a:spcAft>
          </a:pPr>
          <a:r>
            <a:rPr lang="fr-CA" sz="1100" kern="1200" dirty="0"/>
            <a:t>Courant de l’émergence de l’écrit (1970-aujourd’hui)</a:t>
          </a:r>
        </a:p>
      </dsp:txBody>
      <dsp:txXfrm>
        <a:off x="3436530" y="1574790"/>
        <a:ext cx="4111897" cy="509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9090C-5684-418D-BD52-D6487DBA4681}">
      <dsp:nvSpPr>
        <dsp:cNvPr id="0" name=""/>
        <dsp:cNvSpPr/>
      </dsp:nvSpPr>
      <dsp:spPr>
        <a:xfrm>
          <a:off x="670552" y="397259"/>
          <a:ext cx="2726839" cy="2726839"/>
        </a:xfrm>
        <a:prstGeom prst="blockArc">
          <a:avLst>
            <a:gd name="adj1" fmla="val 12600000"/>
            <a:gd name="adj2" fmla="val 16200000"/>
            <a:gd name="adj3" fmla="val 450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529C9-F40A-47BE-AEA5-6694022A7AC6}">
      <dsp:nvSpPr>
        <dsp:cNvPr id="0" name=""/>
        <dsp:cNvSpPr/>
      </dsp:nvSpPr>
      <dsp:spPr>
        <a:xfrm>
          <a:off x="670552" y="397259"/>
          <a:ext cx="2726839" cy="2726839"/>
        </a:xfrm>
        <a:prstGeom prst="blockArc">
          <a:avLst>
            <a:gd name="adj1" fmla="val 9000000"/>
            <a:gd name="adj2" fmla="val 12600000"/>
            <a:gd name="adj3" fmla="val 450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FFF727-E6A8-4C9E-8745-8DAAFD08C0F4}">
      <dsp:nvSpPr>
        <dsp:cNvPr id="0" name=""/>
        <dsp:cNvSpPr/>
      </dsp:nvSpPr>
      <dsp:spPr>
        <a:xfrm>
          <a:off x="670552" y="397259"/>
          <a:ext cx="2726839" cy="2726839"/>
        </a:xfrm>
        <a:prstGeom prst="blockArc">
          <a:avLst>
            <a:gd name="adj1" fmla="val 5400000"/>
            <a:gd name="adj2" fmla="val 9000000"/>
            <a:gd name="adj3" fmla="val 450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1C4103-14FC-44EA-A688-E63897355AB8}">
      <dsp:nvSpPr>
        <dsp:cNvPr id="0" name=""/>
        <dsp:cNvSpPr/>
      </dsp:nvSpPr>
      <dsp:spPr>
        <a:xfrm>
          <a:off x="670552" y="397259"/>
          <a:ext cx="2726839" cy="2726839"/>
        </a:xfrm>
        <a:prstGeom prst="blockArc">
          <a:avLst>
            <a:gd name="adj1" fmla="val 1800000"/>
            <a:gd name="adj2" fmla="val 5400000"/>
            <a:gd name="adj3" fmla="val 450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51F48-B808-4D70-AA7C-11D206BAAB57}">
      <dsp:nvSpPr>
        <dsp:cNvPr id="0" name=""/>
        <dsp:cNvSpPr/>
      </dsp:nvSpPr>
      <dsp:spPr>
        <a:xfrm>
          <a:off x="670552" y="397259"/>
          <a:ext cx="2726839" cy="2726839"/>
        </a:xfrm>
        <a:prstGeom prst="blockArc">
          <a:avLst>
            <a:gd name="adj1" fmla="val 19800000"/>
            <a:gd name="adj2" fmla="val 1800000"/>
            <a:gd name="adj3" fmla="val 450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6F8EC-3246-477B-A911-F1FA34E76594}">
      <dsp:nvSpPr>
        <dsp:cNvPr id="0" name=""/>
        <dsp:cNvSpPr/>
      </dsp:nvSpPr>
      <dsp:spPr>
        <a:xfrm>
          <a:off x="670552" y="397259"/>
          <a:ext cx="2726839" cy="2726839"/>
        </a:xfrm>
        <a:prstGeom prst="blockArc">
          <a:avLst>
            <a:gd name="adj1" fmla="val 16200000"/>
            <a:gd name="adj2" fmla="val 19800000"/>
            <a:gd name="adj3" fmla="val 450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B1E005-C70C-4049-9599-7D928553BCF1}">
      <dsp:nvSpPr>
        <dsp:cNvPr id="0" name=""/>
        <dsp:cNvSpPr/>
      </dsp:nvSpPr>
      <dsp:spPr>
        <a:xfrm>
          <a:off x="1440170" y="1100975"/>
          <a:ext cx="1405904" cy="1319406"/>
        </a:xfrm>
        <a:prstGeom prst="ellipse">
          <a:avLst/>
        </a:prstGeom>
        <a:solidFill>
          <a:schemeClr val="accent3">
            <a:tint val="70000"/>
            <a:lumMod val="104000"/>
          </a:schemeClr>
        </a:solidFill>
        <a:ln w="9525" cap="rnd" cmpd="sng" algn="ctr">
          <a:solidFill>
            <a:schemeClr val="accent3">
              <a:shade val="9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a:t>Émergence de l’écrit</a:t>
          </a:r>
        </a:p>
      </dsp:txBody>
      <dsp:txXfrm>
        <a:off x="1646060" y="1294198"/>
        <a:ext cx="994124" cy="932960"/>
      </dsp:txXfrm>
    </dsp:sp>
    <dsp:sp modelId="{DCF6A6F5-369A-46D2-9E57-A4AFBCA0012A}">
      <dsp:nvSpPr>
        <dsp:cNvPr id="0" name=""/>
        <dsp:cNvSpPr/>
      </dsp:nvSpPr>
      <dsp:spPr>
        <a:xfrm>
          <a:off x="1607811" y="1782"/>
          <a:ext cx="852321" cy="852321"/>
        </a:xfrm>
        <a:prstGeom prst="flowChartProcess">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b="1" kern="1200"/>
            <a:t>Aspect fonctionnel</a:t>
          </a:r>
          <a:endParaRPr lang="fr-CA" sz="1100" b="1" kern="1200" dirty="0"/>
        </a:p>
      </dsp:txBody>
      <dsp:txXfrm>
        <a:off x="1607811" y="1782"/>
        <a:ext cx="852321" cy="852321"/>
      </dsp:txXfrm>
    </dsp:sp>
    <dsp:sp modelId="{4738A3A0-DD20-41CC-870E-3646749D2100}">
      <dsp:nvSpPr>
        <dsp:cNvPr id="0" name=""/>
        <dsp:cNvSpPr/>
      </dsp:nvSpPr>
      <dsp:spPr>
        <a:xfrm>
          <a:off x="2761994" y="668150"/>
          <a:ext cx="852321" cy="85232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b="1" kern="1200"/>
            <a:t>Orientation</a:t>
          </a:r>
          <a:endParaRPr lang="fr-CA" sz="1100" b="1" kern="1200" dirty="0"/>
        </a:p>
      </dsp:txBody>
      <dsp:txXfrm>
        <a:off x="2761994" y="668150"/>
        <a:ext cx="852321" cy="852321"/>
      </dsp:txXfrm>
    </dsp:sp>
    <dsp:sp modelId="{AD0895EF-70FF-4EB4-A7F9-B946DA07EFC4}">
      <dsp:nvSpPr>
        <dsp:cNvPr id="0" name=""/>
        <dsp:cNvSpPr/>
      </dsp:nvSpPr>
      <dsp:spPr>
        <a:xfrm>
          <a:off x="2761994" y="2000886"/>
          <a:ext cx="852321" cy="85232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b="1" kern="1200"/>
            <a:t>Concept</a:t>
          </a:r>
          <a:r>
            <a:rPr lang="fr-CA" sz="1100" b="1" kern="1200" baseline="0"/>
            <a:t> lettre-mot-phrase</a:t>
          </a:r>
          <a:endParaRPr lang="fr-CA" sz="1100" b="1" kern="1200" baseline="0" dirty="0"/>
        </a:p>
      </dsp:txBody>
      <dsp:txXfrm>
        <a:off x="2761994" y="2000886"/>
        <a:ext cx="852321" cy="852321"/>
      </dsp:txXfrm>
    </dsp:sp>
    <dsp:sp modelId="{4BE9C83C-D90C-486E-A1A3-50C5D31FE74B}">
      <dsp:nvSpPr>
        <dsp:cNvPr id="0" name=""/>
        <dsp:cNvSpPr/>
      </dsp:nvSpPr>
      <dsp:spPr>
        <a:xfrm>
          <a:off x="1607811" y="2667254"/>
          <a:ext cx="852321" cy="85232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b="1" kern="1200" baseline="0"/>
            <a:t>Relation entre l’oral et l’écrit</a:t>
          </a:r>
          <a:endParaRPr lang="fr-CA" sz="1100" b="1" kern="1200" baseline="0" dirty="0"/>
        </a:p>
      </dsp:txBody>
      <dsp:txXfrm>
        <a:off x="1607811" y="2667254"/>
        <a:ext cx="852321" cy="852321"/>
      </dsp:txXfrm>
    </dsp:sp>
    <dsp:sp modelId="{3B3E034C-BCF3-4DE3-8A91-7B119A2FB8F8}">
      <dsp:nvSpPr>
        <dsp:cNvPr id="0" name=""/>
        <dsp:cNvSpPr/>
      </dsp:nvSpPr>
      <dsp:spPr>
        <a:xfrm>
          <a:off x="453627" y="2000886"/>
          <a:ext cx="852321" cy="85232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b="1" kern="1200" baseline="0"/>
            <a:t>Aspect sonore </a:t>
          </a:r>
          <a:endParaRPr lang="fr-CA" sz="1100" b="1" kern="1200" baseline="0" dirty="0"/>
        </a:p>
      </dsp:txBody>
      <dsp:txXfrm>
        <a:off x="453627" y="2000886"/>
        <a:ext cx="852321" cy="852321"/>
      </dsp:txXfrm>
    </dsp:sp>
    <dsp:sp modelId="{1AC9D778-883B-4CD4-8B21-A0C255185D2D}">
      <dsp:nvSpPr>
        <dsp:cNvPr id="0" name=""/>
        <dsp:cNvSpPr/>
      </dsp:nvSpPr>
      <dsp:spPr>
        <a:xfrm>
          <a:off x="453627" y="668150"/>
          <a:ext cx="852321" cy="85232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CA" sz="1100" b="1" kern="1200" baseline="0"/>
            <a:t>Processus d’écriture</a:t>
          </a:r>
          <a:endParaRPr lang="fr-CA" sz="1100" b="1" kern="1200" dirty="0"/>
        </a:p>
      </dsp:txBody>
      <dsp:txXfrm>
        <a:off x="453627" y="668150"/>
        <a:ext cx="852321" cy="852321"/>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845DDA6-C85C-49E0-A784-9D74416521C2}" type="datetimeFigureOut">
              <a:rPr lang="fr-CA" smtClean="0"/>
              <a:t>2018-10-01</a:t>
            </a:fld>
            <a:endParaRPr lang="fr-CA"/>
          </a:p>
        </p:txBody>
      </p:sp>
      <p:sp>
        <p:nvSpPr>
          <p:cNvPr id="4" name="Espace réservé de l'image des diapositives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fr-CA"/>
          </a:p>
        </p:txBody>
      </p:sp>
      <p:sp>
        <p:nvSpPr>
          <p:cNvPr id="5" name="Espace réservé des note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3B88088-38A9-4E20-B86A-2F6DC790D2C7}" type="slidenum">
              <a:rPr lang="fr-CA" smtClean="0"/>
              <a:t>‹N°›</a:t>
            </a:fld>
            <a:endParaRPr lang="fr-CA"/>
          </a:p>
        </p:txBody>
      </p:sp>
    </p:spTree>
    <p:extLst>
      <p:ext uri="{BB962C8B-B14F-4D97-AF65-F5344CB8AC3E}">
        <p14:creationId xmlns:p14="http://schemas.microsoft.com/office/powerpoint/2010/main" val="343676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63B88088-38A9-4E20-B86A-2F6DC790D2C7}" type="slidenum">
              <a:rPr lang="fr-CA" smtClean="0"/>
              <a:t>3</a:t>
            </a:fld>
            <a:endParaRPr lang="fr-CA"/>
          </a:p>
        </p:txBody>
      </p:sp>
    </p:spTree>
    <p:extLst>
      <p:ext uri="{BB962C8B-B14F-4D97-AF65-F5344CB8AC3E}">
        <p14:creationId xmlns:p14="http://schemas.microsoft.com/office/powerpoint/2010/main" val="39432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fr-FR" smtClean="0"/>
              <a:t>Modifiez le style du titre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676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fr-FR" smtClean="0"/>
              <a:t>Modifiez le style du titre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D9AD5-F248-4919-864A-CFD76CC027D6}" type="slidenum">
              <a:rPr lang="fr-CA" smtClean="0"/>
              <a:t>‹N°›</a:t>
            </a:fld>
            <a:endParaRPr lang="fr-CA"/>
          </a:p>
        </p:txBody>
      </p:sp>
    </p:spTree>
    <p:extLst>
      <p:ext uri="{BB962C8B-B14F-4D97-AF65-F5344CB8AC3E}">
        <p14:creationId xmlns:p14="http://schemas.microsoft.com/office/powerpoint/2010/main" val="138093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506350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394905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82905848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6724925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793080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fr-FR" smtClean="0"/>
              <a:t>Modifiez le style du titre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82143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867E5644-1E61-4311-A31E-84CB9C7AA8A9}" type="slidenum">
              <a:rPr lang="en-US" smtClean="0"/>
              <a:t>‹N°›</a:t>
            </a:fld>
            <a:endParaRPr lang="en-US" dirty="0"/>
          </a:p>
        </p:txBody>
      </p:sp>
    </p:spTree>
    <p:extLst>
      <p:ext uri="{BB962C8B-B14F-4D97-AF65-F5344CB8AC3E}">
        <p14:creationId xmlns:p14="http://schemas.microsoft.com/office/powerpoint/2010/main" val="23817499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fr-FR" smtClean="0"/>
              <a:t>Modifiez le style du titre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3548126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0298CD5-6C1E-4009-B41F-6DF62E31D3BE}" type="datetimeFigureOut">
              <a:rPr lang="en-US" smtClean="0"/>
              <a:pPr/>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pPr/>
              <a:t>‹N°›</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428413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fr-FR" smtClean="0"/>
              <a:t>Modifiez le style du titre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265417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‹N°›</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578915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90298CD5-6C1E-4009-B41F-6DF62E31D3BE}" type="datetimeFigureOut">
              <a:rPr lang="en-US" smtClean="0"/>
              <a:pPr/>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6057947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03629475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65115474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‹N°›</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0F31DC1F-5561-484E-AB46-68C682854F61}" type="slidenum">
              <a:rPr lang="en-US" smtClean="0"/>
              <a:t>‹N°›</a:t>
            </a:fld>
            <a:endParaRPr lang="en-US"/>
          </a:p>
        </p:txBody>
      </p:sp>
    </p:spTree>
    <p:extLst>
      <p:ext uri="{BB962C8B-B14F-4D97-AF65-F5344CB8AC3E}">
        <p14:creationId xmlns:p14="http://schemas.microsoft.com/office/powerpoint/2010/main" val="6550135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649" r:id="rId17"/>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hyperlink" Target="http://www.inrp.fr/edition-electronique/lodel/dictionnaire-ferdinand-buisson/document.php?id=2954"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hyperlink" Target="http://reflectivepractitioner.pbworks.com/f/desantis+Capstone.pdf" TargetMode="Externa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hyperlink" Target="http://cse.gouv.qc.ca/fichiers/documents/publications/CEBE/50-0494.pdf"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A8D9AD5-F248-4919-864A-CFD76CC027D6}" type="slidenum">
              <a:rPr lang="fr-CA" smtClean="0"/>
              <a:t>1</a:t>
            </a:fld>
            <a:endParaRPr lang="fr-CA"/>
          </a:p>
        </p:txBody>
      </p:sp>
      <p:sp>
        <p:nvSpPr>
          <p:cNvPr id="5" name="Titre 1"/>
          <p:cNvSpPr>
            <a:spLocks noGrp="1"/>
          </p:cNvSpPr>
          <p:nvPr>
            <p:ph type="title"/>
          </p:nvPr>
        </p:nvSpPr>
        <p:spPr>
          <a:xfrm>
            <a:off x="1259632" y="468082"/>
            <a:ext cx="7368827" cy="960668"/>
          </a:xfrm>
        </p:spPr>
        <p:txBody>
          <a:bodyPr>
            <a:normAutofit fontScale="90000"/>
          </a:bodyPr>
          <a:lstStyle/>
          <a:p>
            <a:r>
              <a:rPr lang="fr-CA" dirty="0" smtClean="0"/>
              <a:t>Le </a:t>
            </a:r>
            <a:r>
              <a:rPr lang="fr-CA" dirty="0"/>
              <a:t>débat entre l’approche développementale et l’approche de scolarisation précoce : l’évaluation de l’émergence de l’écrit dans des écoles maternelles </a:t>
            </a:r>
            <a:r>
              <a:rPr lang="fr-CA" dirty="0" smtClean="0"/>
              <a:t>au Québec </a:t>
            </a:r>
            <a:r>
              <a:rPr lang="fr-CA" dirty="0"/>
              <a:t> </a:t>
            </a:r>
          </a:p>
        </p:txBody>
      </p:sp>
      <p:sp>
        <p:nvSpPr>
          <p:cNvPr id="6" name="Espace réservé du contenu 3"/>
          <p:cNvSpPr>
            <a:spLocks noGrp="1"/>
          </p:cNvSpPr>
          <p:nvPr>
            <p:ph idx="1"/>
          </p:nvPr>
        </p:nvSpPr>
        <p:spPr>
          <a:xfrm>
            <a:off x="1259632" y="2643758"/>
            <a:ext cx="7368827" cy="1789659"/>
          </a:xfrm>
        </p:spPr>
        <p:txBody>
          <a:bodyPr/>
          <a:lstStyle/>
          <a:p>
            <a:pPr marL="0" indent="0">
              <a:buNone/>
            </a:pPr>
            <a:r>
              <a:rPr lang="fr-CA" dirty="0" smtClean="0"/>
              <a:t>Krasimira Marinova, PhD </a:t>
            </a:r>
          </a:p>
          <a:p>
            <a:pPr marL="0" indent="0">
              <a:buNone/>
            </a:pPr>
            <a:r>
              <a:rPr lang="fr-CA" dirty="0" smtClean="0"/>
              <a:t>Professeur Titulaire</a:t>
            </a:r>
          </a:p>
          <a:p>
            <a:pPr marL="0" indent="0">
              <a:buNone/>
            </a:pPr>
            <a:r>
              <a:rPr lang="fr-CA" dirty="0" smtClean="0"/>
              <a:t>Université du Québec en Abitibi-Témiscamingue </a:t>
            </a:r>
            <a:endParaRPr lang="fr-CA" dirty="0"/>
          </a:p>
        </p:txBody>
      </p:sp>
    </p:spTree>
    <p:extLst>
      <p:ext uri="{BB962C8B-B14F-4D97-AF65-F5344CB8AC3E}">
        <p14:creationId xmlns:p14="http://schemas.microsoft.com/office/powerpoint/2010/main" val="19921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C4BFF6-9B82-4E51-87C2-819A3F30A9E8}"/>
              </a:ext>
            </a:extLst>
          </p:cNvPr>
          <p:cNvSpPr>
            <a:spLocks noGrp="1"/>
          </p:cNvSpPr>
          <p:nvPr>
            <p:ph type="title"/>
          </p:nvPr>
        </p:nvSpPr>
        <p:spPr>
          <a:xfrm>
            <a:off x="1143000" y="59183"/>
            <a:ext cx="6850298" cy="491536"/>
          </a:xfrm>
        </p:spPr>
        <p:txBody>
          <a:bodyPr>
            <a:normAutofit fontScale="90000"/>
          </a:bodyPr>
          <a:lstStyle/>
          <a:p>
            <a:r>
              <a:rPr lang="fr-CA" sz="2000" b="1" dirty="0"/>
              <a:t>L’approche développementale s’oppose à</a:t>
            </a:r>
            <a:r>
              <a:rPr lang="fr-CA" b="1" dirty="0"/>
              <a:t>…</a:t>
            </a:r>
          </a:p>
        </p:txBody>
      </p:sp>
      <p:graphicFrame>
        <p:nvGraphicFramePr>
          <p:cNvPr id="5" name="Tableau 4">
            <a:extLst>
              <a:ext uri="{FF2B5EF4-FFF2-40B4-BE49-F238E27FC236}">
                <a16:creationId xmlns:a16="http://schemas.microsoft.com/office/drawing/2014/main" id="{A120700B-898C-4282-8FB5-4C3C0620A430}"/>
              </a:ext>
            </a:extLst>
          </p:cNvPr>
          <p:cNvGraphicFramePr>
            <a:graphicFrameLocks noGrp="1"/>
          </p:cNvGraphicFramePr>
          <p:nvPr>
            <p:extLst>
              <p:ext uri="{D42A27DB-BD31-4B8C-83A1-F6EECF244321}">
                <p14:modId xmlns:p14="http://schemas.microsoft.com/office/powerpoint/2010/main" val="1877617459"/>
              </p:ext>
            </p:extLst>
          </p:nvPr>
        </p:nvGraphicFramePr>
        <p:xfrm>
          <a:off x="800100" y="757959"/>
          <a:ext cx="7367154" cy="4434840"/>
        </p:xfrm>
        <a:graphic>
          <a:graphicData uri="http://schemas.openxmlformats.org/drawingml/2006/table">
            <a:tbl>
              <a:tblPr firstRow="1" bandRow="1">
                <a:tableStyleId>{F5AB1C69-6EDB-4FF4-983F-18BD219EF322}</a:tableStyleId>
              </a:tblPr>
              <a:tblGrid>
                <a:gridCol w="3683577">
                  <a:extLst>
                    <a:ext uri="{9D8B030D-6E8A-4147-A177-3AD203B41FA5}">
                      <a16:colId xmlns:a16="http://schemas.microsoft.com/office/drawing/2014/main" val="2768397554"/>
                    </a:ext>
                  </a:extLst>
                </a:gridCol>
                <a:gridCol w="3683577">
                  <a:extLst>
                    <a:ext uri="{9D8B030D-6E8A-4147-A177-3AD203B41FA5}">
                      <a16:colId xmlns:a16="http://schemas.microsoft.com/office/drawing/2014/main" val="3005494744"/>
                    </a:ext>
                  </a:extLst>
                </a:gridCol>
              </a:tblGrid>
              <a:tr h="278130">
                <a:tc>
                  <a:txBody>
                    <a:bodyPr/>
                    <a:lstStyle/>
                    <a:p>
                      <a:pPr algn="ctr"/>
                      <a:r>
                        <a:rPr lang="fr-CA" sz="1400" dirty="0"/>
                        <a:t>L’approche scolarisante</a:t>
                      </a:r>
                      <a:endParaRPr lang="fr-CA" sz="1400" dirty="0">
                        <a:solidFill>
                          <a:schemeClr val="tx1"/>
                        </a:solidFill>
                      </a:endParaRPr>
                    </a:p>
                  </a:txBody>
                  <a:tcPr marL="68580" marR="68580" marT="34290" marB="34290"/>
                </a:tc>
                <a:tc>
                  <a:txBody>
                    <a:bodyPr/>
                    <a:lstStyle/>
                    <a:p>
                      <a:pPr algn="ctr"/>
                      <a:r>
                        <a:rPr lang="fr-CA" sz="1400" dirty="0"/>
                        <a:t>L’approche préventive et curative</a:t>
                      </a:r>
                      <a:endParaRPr lang="fr-CA" sz="1400" dirty="0">
                        <a:solidFill>
                          <a:schemeClr val="tx1"/>
                        </a:solidFill>
                      </a:endParaRPr>
                    </a:p>
                  </a:txBody>
                  <a:tcPr marL="68580" marR="68580" marT="34290" marB="34290"/>
                </a:tc>
                <a:extLst>
                  <a:ext uri="{0D108BD9-81ED-4DB2-BD59-A6C34878D82A}">
                    <a16:rowId xmlns:a16="http://schemas.microsoft.com/office/drawing/2014/main" val="4040545907"/>
                  </a:ext>
                </a:extLst>
              </a:tr>
              <a:tr h="3589020">
                <a:tc>
                  <a:txBody>
                    <a:bodyPr/>
                    <a:lstStyle/>
                    <a:p>
                      <a:pPr marL="285750" indent="-285750" algn="l">
                        <a:buFont typeface="Arial" panose="020B0604020202020204" pitchFamily="34" charset="0"/>
                        <a:buChar char="•"/>
                      </a:pPr>
                      <a:r>
                        <a:rPr lang="fr-CA" sz="1400" dirty="0"/>
                        <a:t>Centrée sur le développement cognitif</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r>
                        <a:rPr lang="fr-CA" sz="1400" dirty="0"/>
                        <a:t>Introduction des contenus et des méthodes d’enseignement primaire à l’éducation préscolaire</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r>
                        <a:rPr lang="fr-CA" sz="1400" dirty="0"/>
                        <a:t>Préoccupation pour la lecture, l’écriture, le calcul et le raisonnement scientifique</a:t>
                      </a:r>
                    </a:p>
                    <a:p>
                      <a:pPr algn="l"/>
                      <a:endParaRPr lang="fr-CA" sz="1400" dirty="0"/>
                    </a:p>
                    <a:p>
                      <a:pPr marL="285750" indent="-285750" algn="l">
                        <a:buFont typeface="Arial" panose="020B0604020202020204" pitchFamily="34" charset="0"/>
                        <a:buChar char="•"/>
                      </a:pPr>
                      <a:r>
                        <a:rPr lang="fr-CA" sz="1400" dirty="0"/>
                        <a:t>Même si le jeu est présent, il se limite souvent aux jeux de table</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r>
                        <a:rPr lang="fr-CA" sz="1400" dirty="0"/>
                        <a:t>Instruction dispensée par l’enseignant est considéré comme essentiel</a:t>
                      </a:r>
                    </a:p>
                    <a:p>
                      <a:pPr marL="0" indent="0" algn="r">
                        <a:buFont typeface="Arial" panose="020B0604020202020204" pitchFamily="34" charset="0"/>
                        <a:buNone/>
                      </a:pPr>
                      <a:r>
                        <a:rPr lang="fr-CA" sz="1100" dirty="0"/>
                        <a:t>(OCDE, 2007, p. 67-69) </a:t>
                      </a:r>
                    </a:p>
                  </a:txBody>
                  <a:tcPr marL="68580" marR="68580" marT="34290" marB="34290"/>
                </a:tc>
                <a:tc>
                  <a:txBody>
                    <a:bodyPr/>
                    <a:lstStyle/>
                    <a:p>
                      <a:pPr marL="285750" indent="-285750" algn="l">
                        <a:buFont typeface="Arial" panose="020B0604020202020204" pitchFamily="34" charset="0"/>
                        <a:buChar char="•"/>
                      </a:pPr>
                      <a:r>
                        <a:rPr lang="fr-CA" sz="1400" dirty="0"/>
                        <a:t>Centrée sur les manques, les déficits</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r>
                        <a:rPr lang="fr-CA" sz="1400" dirty="0"/>
                        <a:t>Dépistage précoce, solutions ponctuelles</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r>
                        <a:rPr lang="fr-CA" sz="1400" dirty="0"/>
                        <a:t>Mesures correctrices appliquées en bas âge</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r>
                        <a:rPr lang="fr-CA" sz="1400" dirty="0"/>
                        <a:t>Objectifs mesurables (résultats scolaires)</a:t>
                      </a:r>
                    </a:p>
                    <a:p>
                      <a:pPr marL="285750" indent="-285750" algn="l">
                        <a:buFont typeface="Arial" panose="020B0604020202020204" pitchFamily="34" charset="0"/>
                        <a:buChar char="•"/>
                      </a:pPr>
                      <a:endParaRPr lang="fr-CA"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t>Préoccupation pour l’organisation des activités et la transmission des connaissances</a:t>
                      </a:r>
                    </a:p>
                    <a:p>
                      <a:pPr marL="285750" indent="-285750" algn="l">
                        <a:buFont typeface="Arial" panose="020B0604020202020204" pitchFamily="34" charset="0"/>
                        <a:buChar char="•"/>
                      </a:pPr>
                      <a:endParaRPr lang="fr-CA" sz="1400" dirty="0"/>
                    </a:p>
                    <a:p>
                      <a:pPr marL="285750" indent="-285750" algn="l">
                        <a:buFont typeface="Arial" panose="020B0604020202020204" pitchFamily="34" charset="0"/>
                        <a:buChar char="•"/>
                      </a:pPr>
                      <a:endParaRPr lang="fr-CA" sz="1400" dirty="0"/>
                    </a:p>
                    <a:p>
                      <a:pPr marL="0" indent="0" algn="r">
                        <a:buFont typeface="Arial" panose="020B0604020202020204" pitchFamily="34" charset="0"/>
                        <a:buNone/>
                      </a:pPr>
                      <a:endParaRPr lang="fr-CA" sz="1100" dirty="0"/>
                    </a:p>
                    <a:p>
                      <a:pPr marL="0" indent="0" algn="r">
                        <a:buFont typeface="Arial" panose="020B0604020202020204" pitchFamily="34" charset="0"/>
                        <a:buNone/>
                      </a:pPr>
                      <a:endParaRPr lang="fr-CA" sz="1100" dirty="0"/>
                    </a:p>
                    <a:p>
                      <a:pPr marL="0" indent="0" algn="r">
                        <a:buFont typeface="Arial" panose="020B0604020202020204" pitchFamily="34" charset="0"/>
                        <a:buNone/>
                      </a:pPr>
                      <a:r>
                        <a:rPr lang="fr-CA" sz="1100" dirty="0"/>
                        <a:t>(April, </a:t>
                      </a:r>
                      <a:r>
                        <a:rPr lang="fr-CA" sz="1100" dirty="0" err="1"/>
                        <a:t>Lanaris</a:t>
                      </a:r>
                      <a:r>
                        <a:rPr lang="fr-CA" sz="1100" dirty="0"/>
                        <a:t> et </a:t>
                      </a:r>
                      <a:r>
                        <a:rPr lang="fr-CA" sz="1100" dirty="0" err="1"/>
                        <a:t>Bigras</a:t>
                      </a:r>
                      <a:r>
                        <a:rPr lang="fr-CA" sz="1100" dirty="0"/>
                        <a:t>, 2017, p.264-265; </a:t>
                      </a:r>
                    </a:p>
                    <a:p>
                      <a:pPr marL="0" indent="0" algn="r">
                        <a:buFont typeface="Arial" panose="020B0604020202020204" pitchFamily="34" charset="0"/>
                        <a:buNone/>
                      </a:pPr>
                      <a:r>
                        <a:rPr lang="fr-CA" sz="1100" dirty="0" err="1"/>
                        <a:t>Deniger</a:t>
                      </a:r>
                      <a:r>
                        <a:rPr lang="fr-CA" sz="1100" dirty="0"/>
                        <a:t>, 2012, p.70-71)</a:t>
                      </a:r>
                    </a:p>
                  </a:txBody>
                  <a:tcPr marL="68580" marR="68580" marT="34290" marB="34290"/>
                </a:tc>
                <a:extLst>
                  <a:ext uri="{0D108BD9-81ED-4DB2-BD59-A6C34878D82A}">
                    <a16:rowId xmlns:a16="http://schemas.microsoft.com/office/drawing/2014/main" val="3314189629"/>
                  </a:ext>
                </a:extLst>
              </a:tr>
            </a:tbl>
          </a:graphicData>
        </a:graphic>
      </p:graphicFrame>
    </p:spTree>
    <p:extLst>
      <p:ext uri="{BB962C8B-B14F-4D97-AF65-F5344CB8AC3E}">
        <p14:creationId xmlns:p14="http://schemas.microsoft.com/office/powerpoint/2010/main" val="368913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0F62E0-0CFC-4E96-896A-68778DC754A5}"/>
              </a:ext>
            </a:extLst>
          </p:cNvPr>
          <p:cNvSpPr>
            <a:spLocks noGrp="1"/>
          </p:cNvSpPr>
          <p:nvPr>
            <p:ph idx="1"/>
          </p:nvPr>
        </p:nvSpPr>
        <p:spPr>
          <a:xfrm>
            <a:off x="1161492" y="653464"/>
            <a:ext cx="7514035" cy="4072597"/>
          </a:xfrm>
          <a:solidFill>
            <a:schemeClr val="bg1"/>
          </a:solidFill>
        </p:spPr>
        <p:style>
          <a:lnRef idx="0">
            <a:schemeClr val="accent1"/>
          </a:lnRef>
          <a:fillRef idx="3">
            <a:schemeClr val="accent1"/>
          </a:fillRef>
          <a:effectRef idx="3">
            <a:schemeClr val="accent1"/>
          </a:effectRef>
          <a:fontRef idx="minor">
            <a:schemeClr val="lt1"/>
          </a:fontRef>
        </p:style>
        <p:txBody>
          <a:bodyPr>
            <a:normAutofit/>
          </a:bodyPr>
          <a:lstStyle/>
          <a:p>
            <a:pPr algn="just"/>
            <a:r>
              <a:rPr lang="fr-CA" dirty="0">
                <a:solidFill>
                  <a:schemeClr val="tx1"/>
                </a:solidFill>
              </a:rPr>
              <a:t>La </a:t>
            </a:r>
            <a:r>
              <a:rPr lang="fr-CA" b="1" dirty="0">
                <a:solidFill>
                  <a:schemeClr val="tx1"/>
                </a:solidFill>
              </a:rPr>
              <a:t>connaissance des lettres </a:t>
            </a:r>
            <a:r>
              <a:rPr lang="fr-CA" dirty="0">
                <a:solidFill>
                  <a:schemeClr val="tx1"/>
                </a:solidFill>
              </a:rPr>
              <a:t>au préscolaire est le prédicteur le plus significatif pour l’apprentissage ultérieur de la lecture. </a:t>
            </a:r>
            <a:r>
              <a:rPr lang="fr-CA" sz="1050" dirty="0" smtClean="0">
                <a:solidFill>
                  <a:schemeClr val="tx1"/>
                </a:solidFill>
              </a:rPr>
              <a:t>(</a:t>
            </a:r>
            <a:r>
              <a:rPr lang="fr-CA" sz="1050" dirty="0" err="1">
                <a:solidFill>
                  <a:schemeClr val="tx1"/>
                </a:solidFill>
              </a:rPr>
              <a:t>Hulme</a:t>
            </a:r>
            <a:r>
              <a:rPr lang="fr-CA" sz="1050" dirty="0">
                <a:solidFill>
                  <a:schemeClr val="tx1"/>
                </a:solidFill>
              </a:rPr>
              <a:t> </a:t>
            </a:r>
            <a:r>
              <a:rPr lang="fr-CA" sz="1050" i="1" dirty="0">
                <a:solidFill>
                  <a:schemeClr val="tx1"/>
                </a:solidFill>
              </a:rPr>
              <a:t>et a</a:t>
            </a:r>
            <a:r>
              <a:rPr lang="fr-CA" sz="1050" dirty="0">
                <a:solidFill>
                  <a:schemeClr val="tx1"/>
                </a:solidFill>
              </a:rPr>
              <a:t>l, 2005; Muter </a:t>
            </a:r>
            <a:r>
              <a:rPr lang="fr-CA" sz="1050" i="1" dirty="0">
                <a:solidFill>
                  <a:schemeClr val="tx1"/>
                </a:solidFill>
              </a:rPr>
              <a:t>et al., </a:t>
            </a:r>
            <a:r>
              <a:rPr lang="fr-CA" sz="1050" dirty="0">
                <a:solidFill>
                  <a:schemeClr val="tx1"/>
                </a:solidFill>
              </a:rPr>
              <a:t>2004; Scarborough, 1998; Share, 2004). </a:t>
            </a:r>
          </a:p>
          <a:p>
            <a:pPr algn="just"/>
            <a:r>
              <a:rPr lang="fr-CA" b="1" dirty="0" smtClean="0">
                <a:solidFill>
                  <a:schemeClr val="tx1"/>
                </a:solidFill>
              </a:rPr>
              <a:t>la </a:t>
            </a:r>
            <a:r>
              <a:rPr lang="fr-CA" b="1" dirty="0">
                <a:solidFill>
                  <a:schemeClr val="tx1"/>
                </a:solidFill>
              </a:rPr>
              <a:t>connaissance </a:t>
            </a:r>
            <a:r>
              <a:rPr lang="fr-CA" b="1" dirty="0" smtClean="0">
                <a:solidFill>
                  <a:schemeClr val="tx1"/>
                </a:solidFill>
              </a:rPr>
              <a:t>du nom et du  </a:t>
            </a:r>
            <a:r>
              <a:rPr lang="fr-CA" b="1" dirty="0">
                <a:solidFill>
                  <a:schemeClr val="tx1"/>
                </a:solidFill>
              </a:rPr>
              <a:t>son </a:t>
            </a:r>
            <a:r>
              <a:rPr lang="fr-CA" dirty="0">
                <a:solidFill>
                  <a:schemeClr val="tx1"/>
                </a:solidFill>
              </a:rPr>
              <a:t>des lettres </a:t>
            </a:r>
            <a:r>
              <a:rPr lang="fr-CA" dirty="0" smtClean="0">
                <a:solidFill>
                  <a:schemeClr val="tx1"/>
                </a:solidFill>
              </a:rPr>
              <a:t>est un autre prédicteur </a:t>
            </a:r>
            <a:r>
              <a:rPr lang="fr-CA" sz="1050" dirty="0" smtClean="0">
                <a:solidFill>
                  <a:schemeClr val="tx1"/>
                </a:solidFill>
              </a:rPr>
              <a:t>(Byrne</a:t>
            </a:r>
            <a:r>
              <a:rPr lang="fr-CA" sz="1050" dirty="0">
                <a:solidFill>
                  <a:schemeClr val="tx1"/>
                </a:solidFill>
              </a:rPr>
              <a:t>, 1996; Brodeur </a:t>
            </a:r>
            <a:r>
              <a:rPr lang="fr-CA" sz="1050" i="1" dirty="0">
                <a:solidFill>
                  <a:schemeClr val="tx1"/>
                </a:solidFill>
              </a:rPr>
              <a:t>et al</a:t>
            </a:r>
            <a:r>
              <a:rPr lang="fr-CA" sz="1050" dirty="0">
                <a:solidFill>
                  <a:schemeClr val="tx1"/>
                </a:solidFill>
              </a:rPr>
              <a:t>, 2005; Bara </a:t>
            </a:r>
            <a:r>
              <a:rPr lang="fr-CA" sz="1050" i="1" dirty="0">
                <a:solidFill>
                  <a:schemeClr val="tx1"/>
                </a:solidFill>
              </a:rPr>
              <a:t>et al</a:t>
            </a:r>
            <a:r>
              <a:rPr lang="fr-CA" sz="1050" dirty="0">
                <a:solidFill>
                  <a:schemeClr val="tx1"/>
                </a:solidFill>
              </a:rPr>
              <a:t>., 2008). </a:t>
            </a:r>
          </a:p>
          <a:p>
            <a:pPr algn="just"/>
            <a:r>
              <a:rPr lang="fr-CA" b="1" dirty="0" smtClean="0">
                <a:solidFill>
                  <a:schemeClr val="tx1"/>
                </a:solidFill>
              </a:rPr>
              <a:t>une </a:t>
            </a:r>
            <a:r>
              <a:rPr lang="fr-CA" b="1" dirty="0">
                <a:solidFill>
                  <a:schemeClr val="tx1"/>
                </a:solidFill>
              </a:rPr>
              <a:t>forte corrélation </a:t>
            </a:r>
            <a:r>
              <a:rPr lang="fr-CA" dirty="0">
                <a:solidFill>
                  <a:schemeClr val="tx1"/>
                </a:solidFill>
              </a:rPr>
              <a:t>entre les mesures de </a:t>
            </a:r>
            <a:r>
              <a:rPr lang="fr-CA" b="1" dirty="0">
                <a:solidFill>
                  <a:schemeClr val="tx1"/>
                </a:solidFill>
              </a:rPr>
              <a:t>conscience phonologique </a:t>
            </a:r>
            <a:r>
              <a:rPr lang="fr-CA" dirty="0">
                <a:solidFill>
                  <a:schemeClr val="tx1"/>
                </a:solidFill>
              </a:rPr>
              <a:t>effectuées au préscolaire et le niveau en lecture atteint </a:t>
            </a:r>
            <a:r>
              <a:rPr lang="fr-CA" dirty="0" smtClean="0">
                <a:solidFill>
                  <a:schemeClr val="tx1"/>
                </a:solidFill>
              </a:rPr>
              <a:t>en </a:t>
            </a:r>
            <a:r>
              <a:rPr lang="fr-CA" dirty="0">
                <a:solidFill>
                  <a:schemeClr val="tx1"/>
                </a:solidFill>
              </a:rPr>
              <a:t>première année de </a:t>
            </a:r>
            <a:r>
              <a:rPr lang="fr-CA" dirty="0" smtClean="0">
                <a:solidFill>
                  <a:schemeClr val="tx1"/>
                </a:solidFill>
              </a:rPr>
              <a:t>primaire ( </a:t>
            </a:r>
            <a:r>
              <a:rPr lang="fr-CA" dirty="0">
                <a:solidFill>
                  <a:schemeClr val="tx1"/>
                </a:solidFill>
              </a:rPr>
              <a:t>Bara </a:t>
            </a:r>
            <a:r>
              <a:rPr lang="fr-CA" i="1" dirty="0">
                <a:solidFill>
                  <a:schemeClr val="tx1"/>
                </a:solidFill>
              </a:rPr>
              <a:t>et </a:t>
            </a:r>
            <a:r>
              <a:rPr lang="fr-CA" i="1" dirty="0" smtClean="0">
                <a:solidFill>
                  <a:schemeClr val="tx1"/>
                </a:solidFill>
              </a:rPr>
              <a:t>al.</a:t>
            </a:r>
            <a:r>
              <a:rPr lang="fr-CA" dirty="0" smtClean="0">
                <a:solidFill>
                  <a:schemeClr val="tx1"/>
                </a:solidFill>
              </a:rPr>
              <a:t>, 2008)</a:t>
            </a:r>
            <a:endParaRPr lang="fr-CA" dirty="0">
              <a:solidFill>
                <a:schemeClr val="tx1"/>
              </a:solidFill>
            </a:endParaRPr>
          </a:p>
          <a:p>
            <a:pPr algn="just"/>
            <a:r>
              <a:rPr lang="fr-CA" b="1" dirty="0" smtClean="0">
                <a:solidFill>
                  <a:schemeClr val="tx1"/>
                </a:solidFill>
              </a:rPr>
              <a:t>la </a:t>
            </a:r>
            <a:r>
              <a:rPr lang="fr-CA" b="1" dirty="0">
                <a:solidFill>
                  <a:schemeClr val="tx1"/>
                </a:solidFill>
              </a:rPr>
              <a:t>conscience phonologique, la connaissance du son des lettres et la globalisation de mots fréquents </a:t>
            </a:r>
            <a:r>
              <a:rPr lang="fr-CA" dirty="0">
                <a:solidFill>
                  <a:schemeClr val="tx1"/>
                </a:solidFill>
              </a:rPr>
              <a:t>sont des prédicteurs des habiletés futures en lecture </a:t>
            </a:r>
            <a:r>
              <a:rPr lang="fr-CA" dirty="0" smtClean="0">
                <a:solidFill>
                  <a:schemeClr val="tx1"/>
                </a:solidFill>
              </a:rPr>
              <a:t>(</a:t>
            </a:r>
            <a:r>
              <a:rPr lang="fr-CA" dirty="0" err="1" smtClean="0">
                <a:solidFill>
                  <a:schemeClr val="tx1"/>
                </a:solidFill>
              </a:rPr>
              <a:t>Caravolas</a:t>
            </a:r>
            <a:r>
              <a:rPr lang="fr-CA" dirty="0" smtClean="0">
                <a:solidFill>
                  <a:schemeClr val="tx1"/>
                </a:solidFill>
              </a:rPr>
              <a:t> </a:t>
            </a:r>
            <a:r>
              <a:rPr lang="fr-CA" i="1" dirty="0">
                <a:solidFill>
                  <a:schemeClr val="tx1"/>
                </a:solidFill>
              </a:rPr>
              <a:t>et al.</a:t>
            </a:r>
            <a:r>
              <a:rPr lang="fr-CA" dirty="0">
                <a:solidFill>
                  <a:schemeClr val="tx1"/>
                </a:solidFill>
              </a:rPr>
              <a:t> </a:t>
            </a:r>
            <a:r>
              <a:rPr lang="fr-CA" dirty="0" smtClean="0">
                <a:solidFill>
                  <a:schemeClr val="tx1"/>
                </a:solidFill>
              </a:rPr>
              <a:t>2013</a:t>
            </a:r>
            <a:r>
              <a:rPr lang="fr-CA" dirty="0">
                <a:solidFill>
                  <a:schemeClr val="tx1"/>
                </a:solidFill>
              </a:rPr>
              <a:t>). </a:t>
            </a:r>
          </a:p>
          <a:p>
            <a:pPr algn="just"/>
            <a:r>
              <a:rPr lang="fr-CA" dirty="0" smtClean="0">
                <a:solidFill>
                  <a:schemeClr val="tx1"/>
                </a:solidFill>
              </a:rPr>
              <a:t>la </a:t>
            </a:r>
            <a:r>
              <a:rPr lang="fr-CA" b="1" dirty="0">
                <a:solidFill>
                  <a:schemeClr val="tx1"/>
                </a:solidFill>
              </a:rPr>
              <a:t>connaissance de l’alphabet </a:t>
            </a:r>
            <a:r>
              <a:rPr lang="fr-CA" dirty="0">
                <a:solidFill>
                  <a:schemeClr val="tx1"/>
                </a:solidFill>
              </a:rPr>
              <a:t>et la </a:t>
            </a:r>
            <a:r>
              <a:rPr lang="fr-CA" b="1" dirty="0">
                <a:solidFill>
                  <a:schemeClr val="tx1"/>
                </a:solidFill>
              </a:rPr>
              <a:t>conscience phonologique </a:t>
            </a:r>
            <a:r>
              <a:rPr lang="fr-CA" dirty="0">
                <a:solidFill>
                  <a:schemeClr val="tx1"/>
                </a:solidFill>
              </a:rPr>
              <a:t>sont de forts prédicteurs des habiletés futures de décodage et de compréhension écrite. </a:t>
            </a:r>
            <a:r>
              <a:rPr lang="fr-CA" dirty="0" smtClean="0">
                <a:solidFill>
                  <a:schemeClr val="tx1"/>
                </a:solidFill>
              </a:rPr>
              <a:t>(</a:t>
            </a:r>
            <a:r>
              <a:rPr lang="fr-CA" dirty="0" err="1" smtClean="0">
                <a:solidFill>
                  <a:schemeClr val="tx1"/>
                </a:solidFill>
              </a:rPr>
              <a:t>Shanahan</a:t>
            </a:r>
            <a:r>
              <a:rPr lang="fr-CA" dirty="0" smtClean="0">
                <a:solidFill>
                  <a:schemeClr val="tx1"/>
                </a:solidFill>
              </a:rPr>
              <a:t> </a:t>
            </a:r>
            <a:r>
              <a:rPr lang="fr-CA" dirty="0">
                <a:solidFill>
                  <a:schemeClr val="tx1"/>
                </a:solidFill>
              </a:rPr>
              <a:t>et </a:t>
            </a:r>
            <a:r>
              <a:rPr lang="fr-CA" dirty="0" err="1">
                <a:solidFill>
                  <a:schemeClr val="tx1"/>
                </a:solidFill>
              </a:rPr>
              <a:t>Lonigan</a:t>
            </a:r>
            <a:r>
              <a:rPr lang="fr-CA" dirty="0">
                <a:solidFill>
                  <a:schemeClr val="tx1"/>
                </a:solidFill>
              </a:rPr>
              <a:t> </a:t>
            </a:r>
            <a:r>
              <a:rPr lang="fr-CA" dirty="0" smtClean="0">
                <a:solidFill>
                  <a:schemeClr val="tx1"/>
                </a:solidFill>
              </a:rPr>
              <a:t>, 2013</a:t>
            </a:r>
            <a:r>
              <a:rPr lang="fr-CA" dirty="0">
                <a:solidFill>
                  <a:schemeClr val="tx1"/>
                </a:solidFill>
              </a:rPr>
              <a:t>) </a:t>
            </a:r>
            <a:endParaRPr lang="fr-CA" dirty="0" smtClean="0">
              <a:solidFill>
                <a:schemeClr val="tx1"/>
              </a:solidFill>
            </a:endParaRPr>
          </a:p>
          <a:p>
            <a:pPr marL="0" indent="0" algn="just">
              <a:buNone/>
            </a:pPr>
            <a:endParaRPr lang="fr-CA" dirty="0">
              <a:solidFill>
                <a:schemeClr val="tx1"/>
              </a:solidFill>
            </a:endParaRPr>
          </a:p>
        </p:txBody>
      </p:sp>
      <p:sp>
        <p:nvSpPr>
          <p:cNvPr id="6" name="Titre 1">
            <a:extLst>
              <a:ext uri="{FF2B5EF4-FFF2-40B4-BE49-F238E27FC236}">
                <a16:creationId xmlns:a16="http://schemas.microsoft.com/office/drawing/2014/main" id="{6E025633-12E3-40E0-ACED-94EB12845274}"/>
              </a:ext>
            </a:extLst>
          </p:cNvPr>
          <p:cNvSpPr txBox="1">
            <a:spLocks/>
          </p:cNvSpPr>
          <p:nvPr/>
        </p:nvSpPr>
        <p:spPr>
          <a:xfrm>
            <a:off x="1092132" y="195190"/>
            <a:ext cx="7514035" cy="635207"/>
          </a:xfrm>
          <a:prstGeom prst="rect">
            <a:avLst/>
          </a:prstGeom>
          <a:effectLst/>
        </p:spPr>
        <p:txBody>
          <a:bodyPr vert="horz" lIns="68580" tIns="34290" rIns="68580" bIns="3429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3000" b="1" dirty="0" smtClean="0"/>
              <a:t>Les recherches disent que …</a:t>
            </a:r>
            <a:endParaRPr lang="fr-CA" sz="3000" b="1" dirty="0"/>
          </a:p>
        </p:txBody>
      </p:sp>
    </p:spTree>
    <p:extLst>
      <p:ext uri="{BB962C8B-B14F-4D97-AF65-F5344CB8AC3E}">
        <p14:creationId xmlns:p14="http://schemas.microsoft.com/office/powerpoint/2010/main" val="411310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CD562D8-7CFD-431C-B2DD-D864105AAADA}"/>
              </a:ext>
            </a:extLst>
          </p:cNvPr>
          <p:cNvSpPr txBox="1">
            <a:spLocks noChangeArrowheads="1"/>
          </p:cNvSpPr>
          <p:nvPr/>
        </p:nvSpPr>
        <p:spPr bwMode="auto">
          <a:xfrm>
            <a:off x="1323729" y="1539349"/>
            <a:ext cx="7514034" cy="2977738"/>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latinLnBrk="0" hangingPunct="0">
              <a:spcBef>
                <a:spcPct val="0"/>
              </a:spcBef>
              <a:spcAft>
                <a:spcPct val="0"/>
              </a:spcAft>
            </a:pPr>
            <a:endParaRPr lang="fr-CA" altLang="zh-CN" sz="1800" dirty="0">
              <a:solidFill>
                <a:schemeClr val="tx1"/>
              </a:solidFill>
              <a:latin typeface="+mn-lt"/>
              <a:ea typeface="SimSun" panose="02010600030101010101" pitchFamily="2" charset="-122"/>
            </a:endParaRPr>
          </a:p>
          <a:p>
            <a:pPr marL="257175" indent="-257175" algn="just" eaLnBrk="0" fontAlgn="base" latinLnBrk="0" hangingPunct="0">
              <a:spcBef>
                <a:spcPct val="0"/>
              </a:spcBef>
              <a:spcAft>
                <a:spcPct val="0"/>
              </a:spcAft>
              <a:buFont typeface="Arial" panose="020B0604020202020204" pitchFamily="34" charset="0"/>
              <a:buChar char="•"/>
            </a:pPr>
            <a:r>
              <a:rPr lang="fr-CA" sz="1800" dirty="0" smtClean="0">
                <a:solidFill>
                  <a:schemeClr val="tx1"/>
                </a:solidFill>
                <a:latin typeface="+mn-lt"/>
              </a:rPr>
              <a:t>National </a:t>
            </a:r>
            <a:r>
              <a:rPr lang="fr-CA" sz="1800" dirty="0">
                <a:solidFill>
                  <a:schemeClr val="tx1"/>
                </a:solidFill>
                <a:latin typeface="+mn-lt"/>
              </a:rPr>
              <a:t>Reading Panel (NRP</a:t>
            </a:r>
            <a:r>
              <a:rPr lang="fr-CA" sz="1800" dirty="0" smtClean="0">
                <a:solidFill>
                  <a:schemeClr val="tx1"/>
                </a:solidFill>
                <a:latin typeface="+mn-lt"/>
              </a:rPr>
              <a:t>): une position </a:t>
            </a:r>
            <a:r>
              <a:rPr lang="fr-CA" sz="1800" dirty="0" err="1" smtClean="0">
                <a:solidFill>
                  <a:schemeClr val="tx1"/>
                </a:solidFill>
                <a:latin typeface="+mn-lt"/>
              </a:rPr>
              <a:t>relativusée</a:t>
            </a:r>
            <a:r>
              <a:rPr lang="fr-CA" sz="1800" dirty="0" smtClean="0">
                <a:solidFill>
                  <a:schemeClr val="tx1"/>
                </a:solidFill>
                <a:latin typeface="+mn-lt"/>
              </a:rPr>
              <a:t> en 2008 qu’</a:t>
            </a:r>
            <a:r>
              <a:rPr lang="fr-CA" sz="1800" b="1" dirty="0" smtClean="0">
                <a:solidFill>
                  <a:schemeClr val="tx1"/>
                </a:solidFill>
                <a:latin typeface="+mn-lt"/>
              </a:rPr>
              <a:t>il </a:t>
            </a:r>
            <a:r>
              <a:rPr lang="fr-CA" sz="1800" b="1" dirty="0">
                <a:solidFill>
                  <a:schemeClr val="tx1"/>
                </a:solidFill>
                <a:latin typeface="+mn-lt"/>
              </a:rPr>
              <a:t>n’y a pas de différences significatives </a:t>
            </a:r>
            <a:r>
              <a:rPr lang="fr-CA" sz="1800" dirty="0">
                <a:solidFill>
                  <a:schemeClr val="tx1"/>
                </a:solidFill>
                <a:latin typeface="+mn-lt"/>
              </a:rPr>
              <a:t>entre les résultats en lecture des enfants ayant suivi des programmes d’enseignement explicite et ceux des enfants ayant suivi un programme basé sur le jeu</a:t>
            </a:r>
            <a:r>
              <a:rPr lang="fr-CA" sz="1800" dirty="0" smtClean="0">
                <a:solidFill>
                  <a:schemeClr val="tx1"/>
                </a:solidFill>
                <a:latin typeface="+mn-lt"/>
              </a:rPr>
              <a:t>.</a:t>
            </a:r>
            <a:r>
              <a:rPr lang="fr-CA" sz="1800" i="1" dirty="0">
                <a:solidFill>
                  <a:schemeClr val="tx1"/>
                </a:solidFill>
              </a:rPr>
              <a:t> </a:t>
            </a:r>
            <a:r>
              <a:rPr lang="fr-CA" sz="1800" i="1" dirty="0" smtClean="0">
                <a:solidFill>
                  <a:schemeClr val="tx1"/>
                </a:solidFill>
              </a:rPr>
              <a:t> (</a:t>
            </a:r>
            <a:r>
              <a:rPr lang="fr-CA" sz="1800" i="1" dirty="0" err="1" smtClean="0">
                <a:solidFill>
                  <a:schemeClr val="tx1"/>
                </a:solidFill>
              </a:rPr>
              <a:t>Development</a:t>
            </a:r>
            <a:r>
              <a:rPr lang="fr-CA" sz="1800" i="1" dirty="0" smtClean="0">
                <a:solidFill>
                  <a:schemeClr val="tx1"/>
                </a:solidFill>
              </a:rPr>
              <a:t> </a:t>
            </a:r>
            <a:r>
              <a:rPr lang="fr-CA" sz="1800" i="1" dirty="0" err="1">
                <a:solidFill>
                  <a:schemeClr val="tx1"/>
                </a:solidFill>
              </a:rPr>
              <a:t>Early</a:t>
            </a:r>
            <a:r>
              <a:rPr lang="fr-CA" sz="1800" i="1" dirty="0">
                <a:solidFill>
                  <a:schemeClr val="tx1"/>
                </a:solidFill>
              </a:rPr>
              <a:t> </a:t>
            </a:r>
            <a:r>
              <a:rPr lang="fr-CA" sz="1800" i="1" dirty="0" err="1">
                <a:solidFill>
                  <a:schemeClr val="tx1"/>
                </a:solidFill>
              </a:rPr>
              <a:t>literacy</a:t>
            </a:r>
            <a:r>
              <a:rPr lang="fr-CA" sz="1800" i="1" dirty="0">
                <a:solidFill>
                  <a:schemeClr val="tx1"/>
                </a:solidFill>
              </a:rPr>
              <a:t> </a:t>
            </a:r>
            <a:r>
              <a:rPr lang="fr-CA" sz="1800" dirty="0">
                <a:solidFill>
                  <a:schemeClr val="tx1"/>
                </a:solidFill>
              </a:rPr>
              <a:t>,</a:t>
            </a:r>
            <a:r>
              <a:rPr lang="fr-CA" sz="1800" dirty="0" smtClean="0">
                <a:solidFill>
                  <a:schemeClr val="tx1"/>
                </a:solidFill>
              </a:rPr>
              <a:t>2008</a:t>
            </a:r>
            <a:r>
              <a:rPr lang="fr-CA" sz="1800" dirty="0">
                <a:solidFill>
                  <a:schemeClr val="tx1"/>
                </a:solidFill>
              </a:rPr>
              <a:t>), </a:t>
            </a:r>
            <a:endParaRPr lang="fr-CA" sz="1800" dirty="0">
              <a:solidFill>
                <a:schemeClr val="tx1"/>
              </a:solidFill>
              <a:latin typeface="+mn-lt"/>
            </a:endParaRPr>
          </a:p>
          <a:p>
            <a:pPr algn="just" eaLnBrk="0" fontAlgn="base" latinLnBrk="0" hangingPunct="0">
              <a:spcBef>
                <a:spcPct val="0"/>
              </a:spcBef>
              <a:spcAft>
                <a:spcPct val="0"/>
              </a:spcAft>
            </a:pPr>
            <a:r>
              <a:rPr lang="fr-CA" sz="1800" dirty="0">
                <a:solidFill>
                  <a:schemeClr val="tx1"/>
                </a:solidFill>
                <a:latin typeface="+mn-lt"/>
              </a:rPr>
              <a:t> </a:t>
            </a:r>
          </a:p>
          <a:p>
            <a:pPr marL="257175" indent="-257175" algn="just" eaLnBrk="0" fontAlgn="base" latinLnBrk="0" hangingPunct="0">
              <a:spcBef>
                <a:spcPct val="0"/>
              </a:spcBef>
              <a:spcAft>
                <a:spcPct val="0"/>
              </a:spcAft>
              <a:buFont typeface="Arial" panose="020B0604020202020204" pitchFamily="34" charset="0"/>
              <a:buChar char="•"/>
            </a:pPr>
            <a:r>
              <a:rPr lang="fr-CA" sz="1800" dirty="0">
                <a:solidFill>
                  <a:schemeClr val="tx1"/>
                </a:solidFill>
                <a:latin typeface="+mn-lt"/>
              </a:rPr>
              <a:t>Le NRP (</a:t>
            </a:r>
            <a:r>
              <a:rPr lang="fr-CA" sz="1800" dirty="0" smtClean="0">
                <a:solidFill>
                  <a:schemeClr val="tx1"/>
                </a:solidFill>
                <a:latin typeface="+mn-lt"/>
              </a:rPr>
              <a:t>2009):</a:t>
            </a:r>
            <a:r>
              <a:rPr lang="fr-CA" sz="1800" b="1" dirty="0" smtClean="0">
                <a:solidFill>
                  <a:schemeClr val="tx1"/>
                </a:solidFill>
                <a:latin typeface="+mn-lt"/>
              </a:rPr>
              <a:t>les </a:t>
            </a:r>
            <a:r>
              <a:rPr lang="fr-CA" sz="1800" b="1" dirty="0">
                <a:solidFill>
                  <a:schemeClr val="tx1"/>
                </a:solidFill>
                <a:latin typeface="+mn-lt"/>
              </a:rPr>
              <a:t>chercheurs se sont centrés sur des variables faciles à mesurer</a:t>
            </a:r>
            <a:r>
              <a:rPr lang="fr-CA" sz="1800" dirty="0">
                <a:solidFill>
                  <a:schemeClr val="tx1"/>
                </a:solidFill>
                <a:latin typeface="+mn-lt"/>
              </a:rPr>
              <a:t>, </a:t>
            </a:r>
            <a:r>
              <a:rPr lang="fr-CA" sz="900" dirty="0" smtClean="0">
                <a:solidFill>
                  <a:schemeClr val="tx1"/>
                </a:solidFill>
                <a:latin typeface="+mn-lt"/>
              </a:rPr>
              <a:t>(</a:t>
            </a:r>
            <a:r>
              <a:rPr lang="fr-CA" sz="900" dirty="0">
                <a:solidFill>
                  <a:schemeClr val="tx1"/>
                </a:solidFill>
                <a:latin typeface="+mn-lt"/>
              </a:rPr>
              <a:t>Dickinson </a:t>
            </a:r>
            <a:r>
              <a:rPr lang="fr-CA" sz="900" i="1" dirty="0">
                <a:solidFill>
                  <a:schemeClr val="tx1"/>
                </a:solidFill>
                <a:latin typeface="+mn-lt"/>
              </a:rPr>
              <a:t>et al.,</a:t>
            </a:r>
            <a:r>
              <a:rPr lang="fr-CA" sz="900" dirty="0">
                <a:solidFill>
                  <a:schemeClr val="tx1"/>
                </a:solidFill>
                <a:latin typeface="+mn-lt"/>
              </a:rPr>
              <a:t> 2009). </a:t>
            </a:r>
            <a:endParaRPr lang="fr-CA" sz="900" dirty="0" smtClean="0">
              <a:solidFill>
                <a:schemeClr val="tx1"/>
              </a:solidFill>
              <a:latin typeface="+mn-lt"/>
            </a:endParaRPr>
          </a:p>
          <a:p>
            <a:pPr marL="257175" indent="-257175" algn="just" eaLnBrk="0" fontAlgn="base" latinLnBrk="0" hangingPunct="0">
              <a:spcBef>
                <a:spcPct val="0"/>
              </a:spcBef>
              <a:spcAft>
                <a:spcPct val="0"/>
              </a:spcAft>
              <a:buFont typeface="Arial" panose="020B0604020202020204" pitchFamily="34" charset="0"/>
              <a:buChar char="•"/>
            </a:pPr>
            <a:endParaRPr lang="fr-CA" sz="900" dirty="0">
              <a:solidFill>
                <a:schemeClr val="tx1"/>
              </a:solidFill>
              <a:latin typeface="+mn-lt"/>
            </a:endParaRPr>
          </a:p>
          <a:p>
            <a:pPr marL="257175" indent="-257175" algn="just" eaLnBrk="0" fontAlgn="base" latinLnBrk="0" hangingPunct="0">
              <a:spcBef>
                <a:spcPct val="0"/>
              </a:spcBef>
              <a:spcAft>
                <a:spcPct val="0"/>
              </a:spcAft>
              <a:buFont typeface="Arial" panose="020B0604020202020204" pitchFamily="34" charset="0"/>
              <a:buChar char="•"/>
            </a:pPr>
            <a:endParaRPr lang="fr-CA" sz="900" dirty="0" smtClean="0">
              <a:solidFill>
                <a:schemeClr val="tx1"/>
              </a:solidFill>
              <a:latin typeface="+mn-lt"/>
            </a:endParaRPr>
          </a:p>
          <a:p>
            <a:pPr marL="257175" indent="-257175" algn="just" eaLnBrk="0" fontAlgn="base" latinLnBrk="0" hangingPunct="0">
              <a:spcBef>
                <a:spcPct val="0"/>
              </a:spcBef>
              <a:spcAft>
                <a:spcPct val="0"/>
              </a:spcAft>
              <a:buFont typeface="Arial" panose="020B0604020202020204" pitchFamily="34" charset="0"/>
              <a:buChar char="•"/>
            </a:pPr>
            <a:endParaRPr lang="fr-CA" sz="900" dirty="0">
              <a:solidFill>
                <a:schemeClr val="tx1"/>
              </a:solidFill>
              <a:latin typeface="+mn-lt"/>
            </a:endParaRPr>
          </a:p>
        </p:txBody>
      </p:sp>
      <p:sp>
        <p:nvSpPr>
          <p:cNvPr id="5" name="Titre 1">
            <a:extLst>
              <a:ext uri="{FF2B5EF4-FFF2-40B4-BE49-F238E27FC236}">
                <a16:creationId xmlns:a16="http://schemas.microsoft.com/office/drawing/2014/main" id="{217BF4ED-22AA-4E7B-AB8A-E444318C6AB5}"/>
              </a:ext>
            </a:extLst>
          </p:cNvPr>
          <p:cNvSpPr>
            <a:spLocks noGrp="1"/>
          </p:cNvSpPr>
          <p:nvPr>
            <p:ph type="title"/>
          </p:nvPr>
        </p:nvSpPr>
        <p:spPr>
          <a:xfrm>
            <a:off x="1113233" y="419395"/>
            <a:ext cx="7514035" cy="635207"/>
          </a:xfrm>
        </p:spPr>
        <p:txBody>
          <a:bodyPr>
            <a:normAutofit/>
          </a:bodyPr>
          <a:lstStyle/>
          <a:p>
            <a:pPr algn="ctr"/>
            <a:r>
              <a:rPr lang="fr-CA" b="1" dirty="0" smtClean="0"/>
              <a:t>Mais elle disent aussi que</a:t>
            </a:r>
            <a:endParaRPr lang="fr-CA" b="1" dirty="0"/>
          </a:p>
        </p:txBody>
      </p:sp>
    </p:spTree>
    <p:extLst>
      <p:ext uri="{BB962C8B-B14F-4D97-AF65-F5344CB8AC3E}">
        <p14:creationId xmlns:p14="http://schemas.microsoft.com/office/powerpoint/2010/main" val="26925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5316955-CE35-4CAC-B07F-7981DF5CB28E}"/>
              </a:ext>
            </a:extLst>
          </p:cNvPr>
          <p:cNvSpPr txBox="1">
            <a:spLocks noChangeArrowheads="1"/>
          </p:cNvSpPr>
          <p:nvPr/>
        </p:nvSpPr>
        <p:spPr bwMode="auto">
          <a:xfrm>
            <a:off x="755576" y="1272533"/>
            <a:ext cx="8029433" cy="3577903"/>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vert="horz" wrap="square" lIns="68580" tIns="34290" rIns="68580" bIns="34290" numCol="1" anchor="ctr" anchorCtr="0" compatLnSpc="1">
            <a:prstTxWarp prst="textNoShape">
              <a:avLst/>
            </a:prstTxWarp>
            <a:spAutoFit/>
          </a:bodyPr>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latinLnBrk="0" hangingPunct="0">
              <a:spcBef>
                <a:spcPct val="0"/>
              </a:spcBef>
              <a:spcAft>
                <a:spcPct val="0"/>
              </a:spcAft>
            </a:pPr>
            <a:r>
              <a:rPr lang="fr-CA" sz="1200" b="1" dirty="0" err="1" smtClean="0">
                <a:solidFill>
                  <a:schemeClr val="tx1"/>
                </a:solidFill>
                <a:latin typeface="+mj-lt"/>
              </a:rPr>
              <a:t>Suggate</a:t>
            </a:r>
            <a:r>
              <a:rPr lang="fr-CA" sz="1200" b="1" dirty="0" smtClean="0">
                <a:solidFill>
                  <a:schemeClr val="tx1"/>
                </a:solidFill>
                <a:latin typeface="+mj-lt"/>
              </a:rPr>
              <a:t> </a:t>
            </a:r>
            <a:r>
              <a:rPr lang="fr-CA" sz="1200" b="1" dirty="0">
                <a:solidFill>
                  <a:schemeClr val="tx1"/>
                </a:solidFill>
                <a:latin typeface="+mj-lt"/>
              </a:rPr>
              <a:t>et </a:t>
            </a:r>
            <a:r>
              <a:rPr lang="fr-CA" sz="1200" b="1" dirty="0" smtClean="0">
                <a:solidFill>
                  <a:schemeClr val="tx1"/>
                </a:solidFill>
                <a:latin typeface="+mj-lt"/>
              </a:rPr>
              <a:t>al. (2013)</a:t>
            </a:r>
            <a:r>
              <a:rPr lang="fr-CA" sz="1200" b="1" dirty="0" smtClean="0">
                <a:solidFill>
                  <a:schemeClr val="tx1"/>
                </a:solidFill>
                <a:latin typeface="+mj-lt"/>
                <a:ea typeface="SimSun" panose="02010600030101010101" pitchFamily="2" charset="-122"/>
              </a:rPr>
              <a:t> : </a:t>
            </a:r>
            <a:r>
              <a:rPr lang="fr-CA" sz="1200" dirty="0" smtClean="0">
                <a:solidFill>
                  <a:schemeClr val="tx1"/>
                </a:solidFill>
                <a:latin typeface="+mj-lt"/>
              </a:rPr>
              <a:t> </a:t>
            </a:r>
            <a:r>
              <a:rPr lang="fr-CA" sz="1200" dirty="0">
                <a:solidFill>
                  <a:schemeClr val="tx1"/>
                </a:solidFill>
                <a:latin typeface="+mj-lt"/>
              </a:rPr>
              <a:t>les enfants qui commencent à lire plus tard « rattrapent » les autres et sont meilleurs en ce qui concerne la compréhension du texte </a:t>
            </a:r>
            <a:r>
              <a:rPr lang="fr-CA" sz="1200" dirty="0" smtClean="0">
                <a:solidFill>
                  <a:schemeClr val="tx1"/>
                </a:solidFill>
                <a:latin typeface="+mj-lt"/>
              </a:rPr>
              <a:t>écrit; il </a:t>
            </a:r>
            <a:r>
              <a:rPr lang="fr-CA" sz="1200" dirty="0">
                <a:solidFill>
                  <a:schemeClr val="tx1"/>
                </a:solidFill>
                <a:latin typeface="+mj-lt"/>
              </a:rPr>
              <a:t>n’est pas concluant d’enseigner aux enfants les habiletés de décodage avant l’âge de 7 ans. </a:t>
            </a:r>
          </a:p>
          <a:p>
            <a:pPr algn="just" eaLnBrk="0" fontAlgn="base" latinLnBrk="0" hangingPunct="0">
              <a:spcBef>
                <a:spcPct val="0"/>
              </a:spcBef>
              <a:spcAft>
                <a:spcPct val="0"/>
              </a:spcAft>
            </a:pPr>
            <a:endParaRPr lang="fr-CA" sz="1200" b="1" dirty="0" smtClean="0">
              <a:solidFill>
                <a:schemeClr val="tx1"/>
              </a:solidFill>
              <a:latin typeface="+mj-lt"/>
            </a:endParaRPr>
          </a:p>
          <a:p>
            <a:pPr algn="just" eaLnBrk="0" fontAlgn="base" latinLnBrk="0" hangingPunct="0">
              <a:spcBef>
                <a:spcPct val="0"/>
              </a:spcBef>
              <a:spcAft>
                <a:spcPct val="0"/>
              </a:spcAft>
            </a:pPr>
            <a:r>
              <a:rPr lang="fr-CA" sz="1200" b="1" dirty="0" err="1" smtClean="0">
                <a:solidFill>
                  <a:schemeClr val="tx1"/>
                </a:solidFill>
                <a:latin typeface="+mj-lt"/>
              </a:rPr>
              <a:t>Walley</a:t>
            </a:r>
            <a:r>
              <a:rPr lang="fr-CA" sz="1200" b="1" dirty="0" smtClean="0">
                <a:solidFill>
                  <a:schemeClr val="tx1"/>
                </a:solidFill>
                <a:latin typeface="+mj-lt"/>
              </a:rPr>
              <a:t> </a:t>
            </a:r>
            <a:r>
              <a:rPr lang="fr-CA" sz="1200" b="1" i="1" dirty="0">
                <a:solidFill>
                  <a:schemeClr val="tx1"/>
                </a:solidFill>
                <a:latin typeface="+mj-lt"/>
              </a:rPr>
              <a:t>et al</a:t>
            </a:r>
            <a:r>
              <a:rPr lang="fr-CA" sz="1200" b="1" dirty="0">
                <a:solidFill>
                  <a:schemeClr val="tx1"/>
                </a:solidFill>
                <a:latin typeface="+mj-lt"/>
              </a:rPr>
              <a:t>. (2003</a:t>
            </a:r>
            <a:r>
              <a:rPr lang="fr-CA" sz="1200" dirty="0" smtClean="0">
                <a:solidFill>
                  <a:schemeClr val="tx1"/>
                </a:solidFill>
                <a:latin typeface="+mj-lt"/>
              </a:rPr>
              <a:t>) </a:t>
            </a:r>
            <a:r>
              <a:rPr lang="fr-CA" sz="1200" dirty="0">
                <a:solidFill>
                  <a:schemeClr val="tx1"/>
                </a:solidFill>
                <a:latin typeface="+mj-lt"/>
              </a:rPr>
              <a:t>le développement de la conscience phonologique n’est pas dépendant d’un enseignement formel et peut se faire implicitement, dans le </a:t>
            </a:r>
            <a:r>
              <a:rPr lang="fr-CA" sz="1200" dirty="0" smtClean="0">
                <a:solidFill>
                  <a:schemeClr val="tx1"/>
                </a:solidFill>
                <a:latin typeface="+mj-lt"/>
              </a:rPr>
              <a:t>langage</a:t>
            </a:r>
          </a:p>
          <a:p>
            <a:pPr algn="just" eaLnBrk="0" fontAlgn="base" latinLnBrk="0" hangingPunct="0">
              <a:spcBef>
                <a:spcPct val="0"/>
              </a:spcBef>
              <a:spcAft>
                <a:spcPct val="0"/>
              </a:spcAft>
            </a:pPr>
            <a:endParaRPr lang="fr-CA" sz="1200" dirty="0" smtClean="0">
              <a:solidFill>
                <a:schemeClr val="tx1"/>
              </a:solidFill>
              <a:latin typeface="+mj-lt"/>
            </a:endParaRPr>
          </a:p>
          <a:p>
            <a:pPr algn="just" eaLnBrk="0" fontAlgn="base" latinLnBrk="0" hangingPunct="0">
              <a:spcBef>
                <a:spcPct val="0"/>
              </a:spcBef>
              <a:spcAft>
                <a:spcPct val="0"/>
              </a:spcAft>
            </a:pPr>
            <a:r>
              <a:rPr lang="fr-CA" sz="1200" dirty="0" smtClean="0">
                <a:solidFill>
                  <a:schemeClr val="tx1"/>
                </a:solidFill>
                <a:latin typeface="+mj-lt"/>
              </a:rPr>
              <a:t>Enquête franco-allemande (2006) : </a:t>
            </a:r>
            <a:r>
              <a:rPr lang="fr-CA" sz="1200" dirty="0" smtClean="0">
                <a:latin typeface="+mj-lt"/>
              </a:rPr>
              <a:t>Les </a:t>
            </a:r>
            <a:r>
              <a:rPr lang="fr-CA" sz="1200" dirty="0">
                <a:latin typeface="+mj-lt"/>
              </a:rPr>
              <a:t>enfants allemands et français obtiennent le même score </a:t>
            </a:r>
            <a:r>
              <a:rPr lang="fr-CA" sz="1200" dirty="0" smtClean="0">
                <a:latin typeface="+mj-lt"/>
              </a:rPr>
              <a:t>total</a:t>
            </a:r>
          </a:p>
          <a:p>
            <a:pPr algn="just" eaLnBrk="0" fontAlgn="base" latinLnBrk="0" hangingPunct="0">
              <a:spcBef>
                <a:spcPct val="0"/>
              </a:spcBef>
              <a:spcAft>
                <a:spcPct val="0"/>
              </a:spcAft>
            </a:pPr>
            <a:endParaRPr lang="fr-CA" sz="1200" dirty="0" smtClean="0">
              <a:solidFill>
                <a:schemeClr val="tx1"/>
              </a:solidFill>
              <a:latin typeface="+mj-lt"/>
            </a:endParaRPr>
          </a:p>
          <a:p>
            <a:pPr algn="just" eaLnBrk="0" fontAlgn="base" latinLnBrk="0" hangingPunct="0">
              <a:spcBef>
                <a:spcPct val="0"/>
              </a:spcBef>
              <a:spcAft>
                <a:spcPct val="0"/>
              </a:spcAft>
            </a:pPr>
            <a:r>
              <a:rPr lang="fr-CA" sz="1200" dirty="0" smtClean="0">
                <a:solidFill>
                  <a:schemeClr val="tx1"/>
                </a:solidFill>
                <a:latin typeface="+mj-lt"/>
              </a:rPr>
              <a:t>High/Scope </a:t>
            </a:r>
            <a:r>
              <a:rPr lang="fr-CA" sz="1200" dirty="0">
                <a:solidFill>
                  <a:schemeClr val="tx1"/>
                </a:solidFill>
                <a:latin typeface="+mj-lt"/>
              </a:rPr>
              <a:t>Preschool Curriculum Comparaison Study (</a:t>
            </a:r>
            <a:r>
              <a:rPr lang="fr-CA" sz="1200" dirty="0" smtClean="0">
                <a:solidFill>
                  <a:schemeClr val="tx1"/>
                </a:solidFill>
                <a:latin typeface="+mj-lt"/>
              </a:rPr>
              <a:t>trajectoire </a:t>
            </a:r>
            <a:r>
              <a:rPr lang="fr-CA" sz="1200" dirty="0">
                <a:solidFill>
                  <a:schemeClr val="tx1"/>
                </a:solidFill>
                <a:latin typeface="+mj-lt"/>
              </a:rPr>
              <a:t>de vie 0-23 ans) </a:t>
            </a:r>
            <a:r>
              <a:rPr lang="fr-CA" sz="1200" b="1" dirty="0">
                <a:solidFill>
                  <a:schemeClr val="tx1"/>
                </a:solidFill>
                <a:latin typeface="+mj-lt"/>
              </a:rPr>
              <a:t>la réussite n’est pas liée à un enseignement direct reçu durant la petite enfance </a:t>
            </a:r>
            <a:r>
              <a:rPr lang="fr-CA" sz="1200" dirty="0">
                <a:solidFill>
                  <a:schemeClr val="tx1"/>
                </a:solidFill>
                <a:latin typeface="+mj-lt"/>
              </a:rPr>
              <a:t>(Schweinhart et Weikart, 1997). </a:t>
            </a:r>
          </a:p>
          <a:p>
            <a:pPr marL="257175" indent="-257175" algn="just" eaLnBrk="0" fontAlgn="base" latinLnBrk="0" hangingPunct="0">
              <a:spcBef>
                <a:spcPct val="0"/>
              </a:spcBef>
              <a:spcAft>
                <a:spcPct val="0"/>
              </a:spcAft>
              <a:buFont typeface="Arial" panose="020B0604020202020204" pitchFamily="34" charset="0"/>
              <a:buChar char="•"/>
            </a:pPr>
            <a:endParaRPr lang="fr-CA" sz="1200" dirty="0">
              <a:solidFill>
                <a:schemeClr val="tx1"/>
              </a:solidFill>
              <a:latin typeface="+mj-lt"/>
            </a:endParaRPr>
          </a:p>
          <a:p>
            <a:pPr algn="just" eaLnBrk="0" fontAlgn="base" latinLnBrk="0" hangingPunct="0">
              <a:spcBef>
                <a:spcPct val="0"/>
              </a:spcBef>
              <a:spcAft>
                <a:spcPct val="0"/>
              </a:spcAft>
            </a:pPr>
            <a:r>
              <a:rPr lang="fr-CA" sz="1200" b="1" dirty="0">
                <a:solidFill>
                  <a:schemeClr val="tx1"/>
                </a:solidFill>
                <a:latin typeface="+mj-lt"/>
              </a:rPr>
              <a:t>Marco</a:t>
            </a:r>
            <a:r>
              <a:rPr lang="fr-CA" sz="1200" dirty="0">
                <a:solidFill>
                  <a:schemeClr val="tx1"/>
                </a:solidFill>
                <a:latin typeface="+mj-lt"/>
              </a:rPr>
              <a:t>n (2002), qui a suivi les enfants du préscolaire à la fin de la 4</a:t>
            </a:r>
            <a:r>
              <a:rPr lang="fr-CA" sz="1200" baseline="30000" dirty="0">
                <a:solidFill>
                  <a:schemeClr val="tx1"/>
                </a:solidFill>
                <a:latin typeface="+mj-lt"/>
              </a:rPr>
              <a:t>e</a:t>
            </a:r>
            <a:r>
              <a:rPr lang="fr-CA" sz="1200" dirty="0">
                <a:solidFill>
                  <a:schemeClr val="tx1"/>
                </a:solidFill>
                <a:latin typeface="+mj-lt"/>
              </a:rPr>
              <a:t> année du primaire, affirme que les activités d’apprentissage initiées par l’enfant s’avèrent plus bénéfiques que l’enseignement direct</a:t>
            </a:r>
          </a:p>
          <a:p>
            <a:pPr marL="257175" indent="-257175" algn="just" eaLnBrk="0" fontAlgn="base" latinLnBrk="0" hangingPunct="0">
              <a:spcBef>
                <a:spcPct val="0"/>
              </a:spcBef>
              <a:spcAft>
                <a:spcPct val="0"/>
              </a:spcAft>
              <a:buFont typeface="Arial" panose="020B0604020202020204" pitchFamily="34" charset="0"/>
              <a:buChar char="•"/>
            </a:pPr>
            <a:endParaRPr lang="fr-CA" sz="1200" dirty="0" smtClean="0">
              <a:solidFill>
                <a:schemeClr val="tx1"/>
              </a:solidFill>
              <a:latin typeface="+mj-lt"/>
            </a:endParaRPr>
          </a:p>
          <a:p>
            <a:pPr marL="257175" indent="-257175" algn="just" eaLnBrk="0" fontAlgn="base" latinLnBrk="0" hangingPunct="0">
              <a:spcBef>
                <a:spcPct val="0"/>
              </a:spcBef>
              <a:spcAft>
                <a:spcPct val="0"/>
              </a:spcAft>
              <a:buFont typeface="Arial" panose="020B0604020202020204" pitchFamily="34" charset="0"/>
              <a:buChar char="•"/>
            </a:pPr>
            <a:endParaRPr lang="fr-CA" sz="1200" dirty="0">
              <a:solidFill>
                <a:schemeClr val="tx1"/>
              </a:solidFill>
              <a:latin typeface="+mj-lt"/>
            </a:endParaRPr>
          </a:p>
          <a:p>
            <a:pPr marL="257175" indent="-257175" algn="just" eaLnBrk="0" fontAlgn="base" latinLnBrk="0" hangingPunct="0">
              <a:spcBef>
                <a:spcPct val="0"/>
              </a:spcBef>
              <a:spcAft>
                <a:spcPct val="0"/>
              </a:spcAft>
              <a:buFont typeface="Arial" panose="020B0604020202020204" pitchFamily="34" charset="0"/>
              <a:buChar char="•"/>
            </a:pPr>
            <a:endParaRPr lang="fr-CA" sz="1800" dirty="0" smtClean="0">
              <a:solidFill>
                <a:schemeClr val="tx1"/>
              </a:solidFill>
              <a:latin typeface="+mn-lt"/>
            </a:endParaRPr>
          </a:p>
          <a:p>
            <a:pPr marL="257175" indent="-257175" algn="just" eaLnBrk="0" fontAlgn="base" latinLnBrk="0" hangingPunct="0">
              <a:spcBef>
                <a:spcPct val="0"/>
              </a:spcBef>
              <a:spcAft>
                <a:spcPct val="0"/>
              </a:spcAft>
              <a:buFont typeface="Arial" panose="020B0604020202020204" pitchFamily="34" charset="0"/>
              <a:buChar char="•"/>
            </a:pPr>
            <a:endParaRPr lang="fr-CA" sz="1800" dirty="0">
              <a:solidFill>
                <a:schemeClr val="tx1"/>
              </a:solidFill>
              <a:latin typeface="+mn-lt"/>
            </a:endParaRPr>
          </a:p>
        </p:txBody>
      </p:sp>
      <p:sp>
        <p:nvSpPr>
          <p:cNvPr id="5" name="Titre 1">
            <a:extLst>
              <a:ext uri="{FF2B5EF4-FFF2-40B4-BE49-F238E27FC236}">
                <a16:creationId xmlns:a16="http://schemas.microsoft.com/office/drawing/2014/main" id="{05AB3836-F78C-42CE-9148-6E54D99F77AB}"/>
              </a:ext>
            </a:extLst>
          </p:cNvPr>
          <p:cNvSpPr>
            <a:spLocks noGrp="1"/>
          </p:cNvSpPr>
          <p:nvPr>
            <p:ph type="title"/>
          </p:nvPr>
        </p:nvSpPr>
        <p:spPr>
          <a:xfrm>
            <a:off x="1113233" y="419395"/>
            <a:ext cx="7514035" cy="635207"/>
          </a:xfrm>
        </p:spPr>
        <p:txBody>
          <a:bodyPr>
            <a:normAutofit/>
          </a:bodyPr>
          <a:lstStyle/>
          <a:p>
            <a:pPr algn="ctr"/>
            <a:r>
              <a:rPr lang="fr-CA" sz="2000" b="1" dirty="0" smtClean="0"/>
              <a:t>Des études longitudinales indiquent que..</a:t>
            </a:r>
            <a:endParaRPr lang="fr-CA" sz="2000" b="1" dirty="0"/>
          </a:p>
        </p:txBody>
      </p:sp>
    </p:spTree>
    <p:extLst>
      <p:ext uri="{BB962C8B-B14F-4D97-AF65-F5344CB8AC3E}">
        <p14:creationId xmlns:p14="http://schemas.microsoft.com/office/powerpoint/2010/main" val="49633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4" y="468082"/>
            <a:ext cx="6683765" cy="519492"/>
          </a:xfrm>
        </p:spPr>
        <p:txBody>
          <a:bodyPr/>
          <a:lstStyle/>
          <a:p>
            <a:r>
              <a:rPr lang="fr-CA" dirty="0" smtClean="0"/>
              <a:t>Ce que disent les programmes</a:t>
            </a:r>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14</a:t>
            </a:fld>
            <a:endParaRPr lang="fr-CA"/>
          </a:p>
        </p:txBody>
      </p:sp>
      <p:pic>
        <p:nvPicPr>
          <p:cNvPr id="5" name="Espace réservé du contenu 4">
            <a:extLst>
              <a:ext uri="{FF2B5EF4-FFF2-40B4-BE49-F238E27FC236}">
                <a16:creationId xmlns:a16="http://schemas.microsoft.com/office/drawing/2014/main" id="{6578938B-B064-4CDD-946A-83A4BCE32203}"/>
              </a:ext>
            </a:extLst>
          </p:cNvPr>
          <p:cNvPicPr>
            <a:picLocks noGrp="1" noChangeAspect="1"/>
          </p:cNvPicPr>
          <p:nvPr>
            <p:ph idx="1"/>
          </p:nvPr>
        </p:nvPicPr>
        <p:blipFill>
          <a:blip r:embed="rId2"/>
          <a:stretch>
            <a:fillRect/>
          </a:stretch>
        </p:blipFill>
        <p:spPr>
          <a:xfrm>
            <a:off x="1619672" y="1131590"/>
            <a:ext cx="5689480" cy="3671888"/>
          </a:xfrm>
          <a:prstGeom prst="rect">
            <a:avLst/>
          </a:prstGeom>
        </p:spPr>
      </p:pic>
    </p:spTree>
    <p:extLst>
      <p:ext uri="{BB962C8B-B14F-4D97-AF65-F5344CB8AC3E}">
        <p14:creationId xmlns:p14="http://schemas.microsoft.com/office/powerpoint/2010/main" val="38054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59182"/>
            <a:ext cx="6850298" cy="452609"/>
          </a:xfrm>
        </p:spPr>
        <p:txBody>
          <a:bodyPr>
            <a:normAutofit fontScale="90000"/>
          </a:bodyPr>
          <a:lstStyle/>
          <a:p>
            <a:r>
              <a:rPr lang="fr-FR" b="1" dirty="0"/>
              <a:t>Que prescrivent les programmes?</a:t>
            </a:r>
          </a:p>
        </p:txBody>
      </p:sp>
      <p:graphicFrame>
        <p:nvGraphicFramePr>
          <p:cNvPr id="4" name="Espace réservé du contenu 3">
            <a:extLst>
              <a:ext uri="{FF2B5EF4-FFF2-40B4-BE49-F238E27FC236}">
                <a16:creationId xmlns:a16="http://schemas.microsoft.com/office/drawing/2014/main" id="{9C69A05D-B7D5-4C8F-BCFD-F6AB0723F117}"/>
              </a:ext>
            </a:extLst>
          </p:cNvPr>
          <p:cNvGraphicFramePr>
            <a:graphicFrameLocks noGrp="1"/>
          </p:cNvGraphicFramePr>
          <p:nvPr>
            <p:ph idx="1"/>
            <p:extLst>
              <p:ext uri="{D42A27DB-BD31-4B8C-83A1-F6EECF244321}">
                <p14:modId xmlns:p14="http://schemas.microsoft.com/office/powerpoint/2010/main" val="369634588"/>
              </p:ext>
            </p:extLst>
          </p:nvPr>
        </p:nvGraphicFramePr>
        <p:xfrm>
          <a:off x="794262" y="807351"/>
          <a:ext cx="7199036" cy="4140663"/>
        </p:xfrm>
        <a:graphic>
          <a:graphicData uri="http://schemas.openxmlformats.org/drawingml/2006/table">
            <a:tbl>
              <a:tblPr firstRow="1" bandRow="1">
                <a:tableStyleId>{16D9F66E-5EB9-4882-86FB-DCBF35E3C3E4}</a:tableStyleId>
              </a:tblPr>
              <a:tblGrid>
                <a:gridCol w="7199036">
                  <a:extLst>
                    <a:ext uri="{9D8B030D-6E8A-4147-A177-3AD203B41FA5}">
                      <a16:colId xmlns:a16="http://schemas.microsoft.com/office/drawing/2014/main" val="3999909501"/>
                    </a:ext>
                  </a:extLst>
                </a:gridCol>
              </a:tblGrid>
              <a:tr h="571500">
                <a:tc>
                  <a:txBody>
                    <a:bodyPr/>
                    <a:lstStyle/>
                    <a:p>
                      <a:pPr algn="ctr"/>
                      <a:r>
                        <a:rPr lang="fr-CA" sz="1700" dirty="0" smtClean="0"/>
                        <a:t>Programme</a:t>
                      </a:r>
                      <a:r>
                        <a:rPr lang="fr-CA" sz="1700" baseline="0" dirty="0" smtClean="0"/>
                        <a:t> de l’éducation préscolaire </a:t>
                      </a:r>
                      <a:r>
                        <a:rPr lang="fr-CA" sz="1700" dirty="0" smtClean="0"/>
                        <a:t>4 </a:t>
                      </a:r>
                      <a:r>
                        <a:rPr lang="fr-CA" sz="1700" dirty="0"/>
                        <a:t>ans                                                                               (MEES, 2017, p. 8)</a:t>
                      </a:r>
                    </a:p>
                  </a:txBody>
                  <a:tcPr marL="68580" marR="68580" marT="34290" marB="34290"/>
                </a:tc>
                <a:extLst>
                  <a:ext uri="{0D108BD9-81ED-4DB2-BD59-A6C34878D82A}">
                    <a16:rowId xmlns:a16="http://schemas.microsoft.com/office/drawing/2014/main" val="2627267112"/>
                  </a:ext>
                </a:extLst>
              </a:tr>
              <a:tr h="3553923">
                <a:tc>
                  <a:txBody>
                    <a:bodyPr/>
                    <a:lstStyle/>
                    <a:p>
                      <a:pPr algn="just"/>
                      <a:r>
                        <a:rPr lang="fr-CA" sz="1600" b="0" i="0" u="none" strike="noStrike" kern="1200" baseline="0" dirty="0">
                          <a:solidFill>
                            <a:schemeClr val="dk1"/>
                          </a:solidFill>
                          <a:latin typeface="+mn-lt"/>
                          <a:ea typeface="+mn-ea"/>
                          <a:cs typeface="+mn-cs"/>
                        </a:rPr>
                        <a:t>C’est grâce à une connaissance approfondie du développement de l’enfant et des avantages d’une variété d’approches pédagogiques que l’enseignant pourra planifier des contextes riches et diversifiés.</a:t>
                      </a:r>
                    </a:p>
                    <a:p>
                      <a:pPr algn="just"/>
                      <a:endParaRPr lang="fr-CA" sz="1600" b="0" i="0" u="none" strike="noStrike" kern="1200" baseline="0" dirty="0">
                        <a:solidFill>
                          <a:schemeClr val="dk1"/>
                        </a:solidFill>
                        <a:latin typeface="+mn-lt"/>
                        <a:ea typeface="+mn-ea"/>
                        <a:cs typeface="+mn-cs"/>
                      </a:endParaRPr>
                    </a:p>
                    <a:p>
                      <a:pPr algn="just"/>
                      <a:r>
                        <a:rPr lang="fr-CA" sz="1600" b="0" i="0" u="none" strike="noStrike" kern="1200" baseline="0" dirty="0">
                          <a:solidFill>
                            <a:schemeClr val="dk1"/>
                          </a:solidFill>
                          <a:latin typeface="+mn-lt"/>
                          <a:ea typeface="+mn-ea"/>
                          <a:cs typeface="+mn-cs"/>
                        </a:rPr>
                        <a:t>Il s’appuiera aussi sur ce qu’il sait des enfants qui lui sont confiés et ce qu’il a pu observer de leurs caractéristiques particulières pour leur proposer des activités de développement adaptées à leur âge, à leur niveau de développement et à leurs différentes façons d’apprendre. </a:t>
                      </a:r>
                    </a:p>
                    <a:p>
                      <a:pPr algn="just"/>
                      <a:endParaRPr lang="fr-CA" sz="1600" b="0" i="0" u="none" strike="noStrike" kern="1200" baseline="0" dirty="0">
                        <a:solidFill>
                          <a:schemeClr val="dk1"/>
                        </a:solidFill>
                        <a:latin typeface="+mn-lt"/>
                        <a:ea typeface="+mn-ea"/>
                        <a:cs typeface="+mn-cs"/>
                      </a:endParaRPr>
                    </a:p>
                    <a:p>
                      <a:pPr algn="just"/>
                      <a:r>
                        <a:rPr lang="fr-CA" sz="1600" b="0" i="0" u="none" strike="noStrike" kern="1200" baseline="0" dirty="0">
                          <a:solidFill>
                            <a:schemeClr val="dk1"/>
                          </a:solidFill>
                          <a:latin typeface="+mn-lt"/>
                          <a:ea typeface="+mn-ea"/>
                          <a:cs typeface="+mn-cs"/>
                        </a:rPr>
                        <a:t>Il aide les enfants à élargir leur répertoire d’actions, à approfondir leur compréhension de différents concepts et à enrichir leurs connaissances selon leurs capacités et leurs champs d’intérêt. Il pourra ainsi leur permettre de vivre des réussites et de susciter chez eux la motivation et le plaisir d’apprendre de manière durable</a:t>
                      </a:r>
                      <a:r>
                        <a:rPr lang="fr-CA" sz="1700" b="0" i="0" u="none" strike="noStrike" kern="1200" baseline="0" dirty="0">
                          <a:solidFill>
                            <a:schemeClr val="dk1"/>
                          </a:solidFill>
                          <a:latin typeface="+mn-lt"/>
                          <a:ea typeface="+mn-ea"/>
                          <a:cs typeface="+mn-cs"/>
                        </a:rPr>
                        <a:t>.</a:t>
                      </a:r>
                      <a:endParaRPr lang="fr-CA" sz="1700" dirty="0"/>
                    </a:p>
                  </a:txBody>
                  <a:tcPr marL="68580" marR="68580" marT="34290" marB="34290"/>
                </a:tc>
                <a:extLst>
                  <a:ext uri="{0D108BD9-81ED-4DB2-BD59-A6C34878D82A}">
                    <a16:rowId xmlns:a16="http://schemas.microsoft.com/office/drawing/2014/main" val="962085851"/>
                  </a:ext>
                </a:extLst>
              </a:tr>
            </a:tbl>
          </a:graphicData>
        </a:graphic>
      </p:graphicFrame>
    </p:spTree>
    <p:extLst>
      <p:ext uri="{BB962C8B-B14F-4D97-AF65-F5344CB8AC3E}">
        <p14:creationId xmlns:p14="http://schemas.microsoft.com/office/powerpoint/2010/main" val="246894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246A430A-43C7-4C95-84E3-638F2D480AB1}"/>
              </a:ext>
            </a:extLst>
          </p:cNvPr>
          <p:cNvGraphicFramePr>
            <a:graphicFrameLocks noGrp="1"/>
          </p:cNvGraphicFramePr>
          <p:nvPr>
            <p:ph idx="1"/>
            <p:extLst>
              <p:ext uri="{D42A27DB-BD31-4B8C-83A1-F6EECF244321}">
                <p14:modId xmlns:p14="http://schemas.microsoft.com/office/powerpoint/2010/main" val="2688283446"/>
              </p:ext>
            </p:extLst>
          </p:nvPr>
        </p:nvGraphicFramePr>
        <p:xfrm>
          <a:off x="1143000" y="725038"/>
          <a:ext cx="7245424" cy="3672840"/>
        </p:xfrm>
        <a:graphic>
          <a:graphicData uri="http://schemas.openxmlformats.org/drawingml/2006/table">
            <a:tbl>
              <a:tblPr firstRow="1" bandRow="1">
                <a:tableStyleId>{16D9F66E-5EB9-4882-86FB-DCBF35E3C3E4}</a:tableStyleId>
              </a:tblPr>
              <a:tblGrid>
                <a:gridCol w="7245424">
                  <a:extLst>
                    <a:ext uri="{9D8B030D-6E8A-4147-A177-3AD203B41FA5}">
                      <a16:colId xmlns:a16="http://schemas.microsoft.com/office/drawing/2014/main" val="600943907"/>
                    </a:ext>
                  </a:extLst>
                </a:gridCol>
              </a:tblGrid>
              <a:tr h="571500">
                <a:tc>
                  <a:txBody>
                    <a:bodyPr/>
                    <a:lstStyle/>
                    <a:p>
                      <a:pPr algn="ctr"/>
                      <a:r>
                        <a:rPr lang="fr-CA" sz="1700" dirty="0" smtClean="0"/>
                        <a:t>Programme</a:t>
                      </a:r>
                      <a:r>
                        <a:rPr lang="fr-CA" sz="1700" baseline="0" dirty="0" smtClean="0"/>
                        <a:t> de </a:t>
                      </a:r>
                      <a:r>
                        <a:rPr lang="fr-CA" sz="1700" baseline="0" dirty="0" err="1" smtClean="0"/>
                        <a:t>l,éducation</a:t>
                      </a:r>
                      <a:r>
                        <a:rPr lang="fr-CA" sz="1700" baseline="0" dirty="0" smtClean="0"/>
                        <a:t> </a:t>
                      </a:r>
                      <a:r>
                        <a:rPr lang="fr-CA" sz="1700" dirty="0" smtClean="0"/>
                        <a:t>5 </a:t>
                      </a:r>
                      <a:r>
                        <a:rPr lang="fr-CA" sz="1700" dirty="0"/>
                        <a:t>ans                                                                    (MEQ, 2005, p.52)</a:t>
                      </a:r>
                    </a:p>
                  </a:txBody>
                  <a:tcPr marL="68580" marR="68580" marT="34290" marB="34290"/>
                </a:tc>
                <a:extLst>
                  <a:ext uri="{0D108BD9-81ED-4DB2-BD59-A6C34878D82A}">
                    <a16:rowId xmlns:a16="http://schemas.microsoft.com/office/drawing/2014/main" val="1279392270"/>
                  </a:ext>
                </a:extLst>
              </a:tr>
              <a:tr h="3086100">
                <a:tc>
                  <a:txBody>
                    <a:bodyPr/>
                    <a:lstStyle/>
                    <a:p>
                      <a:pPr marL="0" indent="0" eaLnBrk="1" hangingPunct="1">
                        <a:lnSpc>
                          <a:spcPct val="90000"/>
                        </a:lnSpc>
                        <a:buFont typeface="Arial" panose="020B0604020202020204" pitchFamily="34" charset="0"/>
                        <a:buNone/>
                      </a:pPr>
                      <a:r>
                        <a:rPr lang="fr-CA" altLang="fr-FR" sz="1200" dirty="0" smtClean="0"/>
                        <a:t>Triple mandat: </a:t>
                      </a:r>
                    </a:p>
                    <a:p>
                      <a:pPr marL="171450" indent="-171450" eaLnBrk="1" hangingPunct="1">
                        <a:lnSpc>
                          <a:spcPct val="90000"/>
                        </a:lnSpc>
                        <a:buFont typeface="Arial" panose="020B0604020202020204" pitchFamily="34" charset="0"/>
                        <a:buChar char="•"/>
                      </a:pPr>
                      <a:r>
                        <a:rPr lang="fr-CA" altLang="fr-FR" sz="1200" dirty="0" smtClean="0"/>
                        <a:t>Faire de la maternelle un rite de passage qui donne le goût de l’école; </a:t>
                      </a:r>
                    </a:p>
                    <a:p>
                      <a:pPr marL="171450" indent="-171450" eaLnBrk="1" hangingPunct="1">
                        <a:lnSpc>
                          <a:spcPct val="90000"/>
                        </a:lnSpc>
                        <a:buFont typeface="Arial" panose="020B0604020202020204" pitchFamily="34" charset="0"/>
                        <a:buChar char="•"/>
                      </a:pPr>
                      <a:r>
                        <a:rPr lang="fr-CA" altLang="fr-FR" sz="1200" dirty="0" smtClean="0"/>
                        <a:t>Favoriser le développement global en le motivant à exploiter l’ensemble de ses potentialités;</a:t>
                      </a:r>
                    </a:p>
                    <a:p>
                      <a:pPr marL="171450" indent="-171450" eaLnBrk="1" hangingPunct="1">
                        <a:lnSpc>
                          <a:spcPct val="90000"/>
                        </a:lnSpc>
                        <a:buFont typeface="Arial" panose="020B0604020202020204" pitchFamily="34" charset="0"/>
                        <a:buChar char="•"/>
                      </a:pPr>
                      <a:r>
                        <a:rPr lang="fr-CA" altLang="fr-FR" sz="1200" dirty="0" smtClean="0"/>
                        <a:t>Jeter les bases de la scolarisation, notamment sur le plan social et cognitif, qui l’inciteront à continuer à apprendre tout au long de sa vie.</a:t>
                      </a:r>
                    </a:p>
                    <a:p>
                      <a:endParaRPr lang="fr-CA" sz="1200" b="0" i="0" u="none" strike="noStrike" kern="1200" baseline="0" dirty="0">
                        <a:solidFill>
                          <a:schemeClr val="dk1"/>
                        </a:solidFill>
                        <a:latin typeface="+mn-lt"/>
                        <a:ea typeface="+mn-ea"/>
                        <a:cs typeface="+mn-cs"/>
                      </a:endParaRPr>
                    </a:p>
                    <a:p>
                      <a:r>
                        <a:rPr lang="fr-CA" sz="1200" b="0" i="0" u="none" strike="noStrike" kern="1200" baseline="0" dirty="0" smtClean="0">
                          <a:solidFill>
                            <a:schemeClr val="dk1"/>
                          </a:solidFill>
                          <a:latin typeface="+mn-lt"/>
                          <a:ea typeface="+mn-ea"/>
                          <a:cs typeface="+mn-cs"/>
                        </a:rPr>
                        <a:t>« L’activité </a:t>
                      </a:r>
                      <a:r>
                        <a:rPr lang="fr-CA" sz="1200" b="0" i="0" u="none" strike="noStrike" kern="1200" baseline="0" dirty="0">
                          <a:solidFill>
                            <a:schemeClr val="dk1"/>
                          </a:solidFill>
                          <a:latin typeface="+mn-lt"/>
                          <a:ea typeface="+mn-ea"/>
                          <a:cs typeface="+mn-cs"/>
                        </a:rPr>
                        <a:t>spontanée et le jeu sont les moyens que l’enfant privilégie pour s’approprier la </a:t>
                      </a:r>
                      <a:r>
                        <a:rPr lang="fr-CA" sz="1200" b="0" i="0" u="none" strike="noStrike" kern="1200" baseline="0" dirty="0" smtClean="0">
                          <a:solidFill>
                            <a:schemeClr val="dk1"/>
                          </a:solidFill>
                          <a:latin typeface="+mn-lt"/>
                          <a:ea typeface="+mn-ea"/>
                          <a:cs typeface="+mn-cs"/>
                        </a:rPr>
                        <a:t>réalité ».</a:t>
                      </a:r>
                      <a:endParaRPr lang="fr-CA" sz="1200" b="0" i="0" u="none" strike="noStrike" kern="1200" baseline="0" dirty="0">
                        <a:solidFill>
                          <a:schemeClr val="dk1"/>
                        </a:solidFill>
                        <a:latin typeface="+mn-lt"/>
                        <a:ea typeface="+mn-ea"/>
                        <a:cs typeface="+mn-cs"/>
                      </a:endParaRPr>
                    </a:p>
                    <a:p>
                      <a:pPr marL="0" indent="0" algn="just">
                        <a:buFont typeface="Arial" panose="020B0604020202020204" pitchFamily="34" charset="0"/>
                        <a:buNone/>
                      </a:pPr>
                      <a:endParaRPr lang="fr-CA" sz="1200" b="0" i="0" u="none" strike="noStrike" kern="1200" baseline="0" dirty="0">
                        <a:solidFill>
                          <a:schemeClr val="dk1"/>
                        </a:solidFill>
                        <a:latin typeface="+mn-lt"/>
                        <a:ea typeface="+mn-ea"/>
                        <a:cs typeface="+mn-cs"/>
                      </a:endParaRPr>
                    </a:p>
                    <a:p>
                      <a:pPr algn="just"/>
                      <a:r>
                        <a:rPr lang="fr-CA" sz="1200" b="0" i="0" u="none" strike="noStrike" kern="1200" baseline="0" dirty="0" smtClean="0">
                          <a:solidFill>
                            <a:schemeClr val="dk1"/>
                          </a:solidFill>
                          <a:latin typeface="+mn-lt"/>
                          <a:ea typeface="+mn-ea"/>
                          <a:cs typeface="+mn-cs"/>
                        </a:rPr>
                        <a:t>« Des </a:t>
                      </a:r>
                      <a:r>
                        <a:rPr lang="fr-CA" sz="1200" b="0" i="0" u="none" strike="noStrike" kern="1200" baseline="0" dirty="0">
                          <a:solidFill>
                            <a:schemeClr val="dk1"/>
                          </a:solidFill>
                          <a:latin typeface="+mn-lt"/>
                          <a:ea typeface="+mn-ea"/>
                          <a:cs typeface="+mn-cs"/>
                        </a:rPr>
                        <a:t>centres d’apprentissage stimulent sa curiosité et lui permettent d’explorer les différents domaines de connaissances que sont les langues, les arts, la mathématique, l’univers social, la science et la </a:t>
                      </a:r>
                      <a:r>
                        <a:rPr lang="fr-CA" sz="1200" b="0" i="0" u="none" strike="noStrike" kern="1200" baseline="0" dirty="0" smtClean="0">
                          <a:solidFill>
                            <a:schemeClr val="dk1"/>
                          </a:solidFill>
                          <a:latin typeface="+mn-lt"/>
                          <a:ea typeface="+mn-ea"/>
                          <a:cs typeface="+mn-cs"/>
                        </a:rPr>
                        <a:t>technologie ».</a:t>
                      </a:r>
                      <a:endParaRPr lang="fr-CA" sz="1200" b="0" i="0" u="none" strike="noStrike" kern="1200" baseline="0" dirty="0">
                        <a:solidFill>
                          <a:schemeClr val="dk1"/>
                        </a:solidFill>
                        <a:latin typeface="+mn-lt"/>
                        <a:ea typeface="+mn-ea"/>
                        <a:cs typeface="+mn-cs"/>
                      </a:endParaRPr>
                    </a:p>
                    <a:p>
                      <a:pPr algn="just"/>
                      <a:endParaRPr lang="fr-CA" sz="1200" dirty="0"/>
                    </a:p>
                  </a:txBody>
                  <a:tcPr marL="68580" marR="68580" marT="34290" marB="34290"/>
                </a:tc>
                <a:extLst>
                  <a:ext uri="{0D108BD9-81ED-4DB2-BD59-A6C34878D82A}">
                    <a16:rowId xmlns:a16="http://schemas.microsoft.com/office/drawing/2014/main" val="545544995"/>
                  </a:ext>
                </a:extLst>
              </a:tr>
            </a:tbl>
          </a:graphicData>
        </a:graphic>
      </p:graphicFrame>
      <p:sp>
        <p:nvSpPr>
          <p:cNvPr id="4" name="Titre 1">
            <a:extLst>
              <a:ext uri="{FF2B5EF4-FFF2-40B4-BE49-F238E27FC236}">
                <a16:creationId xmlns:a16="http://schemas.microsoft.com/office/drawing/2014/main" id="{596137E1-5892-4D74-9A89-6AABDA9E9438}"/>
              </a:ext>
            </a:extLst>
          </p:cNvPr>
          <p:cNvSpPr>
            <a:spLocks noGrp="1"/>
          </p:cNvSpPr>
          <p:nvPr>
            <p:ph type="title"/>
          </p:nvPr>
        </p:nvSpPr>
        <p:spPr>
          <a:xfrm>
            <a:off x="1143000" y="59182"/>
            <a:ext cx="6850298" cy="436118"/>
          </a:xfrm>
        </p:spPr>
        <p:txBody>
          <a:bodyPr>
            <a:normAutofit fontScale="90000"/>
          </a:bodyPr>
          <a:lstStyle/>
          <a:p>
            <a:r>
              <a:rPr lang="fr-FR" b="1" dirty="0"/>
              <a:t>Que prescrivent les programmes?</a:t>
            </a:r>
          </a:p>
        </p:txBody>
      </p:sp>
    </p:spTree>
    <p:extLst>
      <p:ext uri="{BB962C8B-B14F-4D97-AF65-F5344CB8AC3E}">
        <p14:creationId xmlns:p14="http://schemas.microsoft.com/office/powerpoint/2010/main" val="363585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17</a:t>
            </a:fld>
            <a:endParaRPr lang="en-US" dirty="0"/>
          </a:p>
        </p:txBody>
      </p:sp>
      <p:sp>
        <p:nvSpPr>
          <p:cNvPr id="4" name="Titre 4">
            <a:extLst>
              <a:ext uri="{FF2B5EF4-FFF2-40B4-BE49-F238E27FC236}">
                <a16:creationId xmlns:a16="http://schemas.microsoft.com/office/drawing/2014/main" id="{CE611F84-2ED8-4DC0-A871-AD3077F03C11}"/>
              </a:ext>
            </a:extLst>
          </p:cNvPr>
          <p:cNvSpPr>
            <a:spLocks noGrp="1"/>
          </p:cNvSpPr>
          <p:nvPr>
            <p:ph type="title"/>
          </p:nvPr>
        </p:nvSpPr>
        <p:spPr>
          <a:xfrm>
            <a:off x="1547664" y="468082"/>
            <a:ext cx="7080795" cy="663508"/>
          </a:xfrm>
        </p:spPr>
        <p:txBody>
          <a:bodyPr>
            <a:normAutofit/>
          </a:bodyPr>
          <a:lstStyle/>
          <a:p>
            <a:pPr algn="ctr"/>
            <a:r>
              <a:rPr lang="fr-CA" sz="2000" b="1" dirty="0" smtClean="0"/>
              <a:t>État actuel au Québec</a:t>
            </a:r>
            <a:endParaRPr lang="fr-CA" sz="2000" b="1" dirty="0"/>
          </a:p>
        </p:txBody>
      </p:sp>
      <p:pic>
        <p:nvPicPr>
          <p:cNvPr id="5" name="Image 4">
            <a:extLst>
              <a:ext uri="{FF2B5EF4-FFF2-40B4-BE49-F238E27FC236}">
                <a16:creationId xmlns:a16="http://schemas.microsoft.com/office/drawing/2014/main" id="{07C74ABD-AE3A-4A37-B2A5-3554DC08A81C}"/>
              </a:ext>
            </a:extLst>
          </p:cNvPr>
          <p:cNvPicPr>
            <a:picLocks noChangeAspect="1"/>
          </p:cNvPicPr>
          <p:nvPr/>
        </p:nvPicPr>
        <p:blipFill>
          <a:blip r:embed="rId2"/>
          <a:stretch>
            <a:fillRect/>
          </a:stretch>
        </p:blipFill>
        <p:spPr>
          <a:xfrm>
            <a:off x="395536" y="1030852"/>
            <a:ext cx="8545133" cy="3307457"/>
          </a:xfrm>
          <a:prstGeom prst="rect">
            <a:avLst/>
          </a:prstGeom>
        </p:spPr>
      </p:pic>
      <p:sp>
        <p:nvSpPr>
          <p:cNvPr id="6" name="ZoneTexte 5">
            <a:extLst>
              <a:ext uri="{FF2B5EF4-FFF2-40B4-BE49-F238E27FC236}">
                <a16:creationId xmlns:a16="http://schemas.microsoft.com/office/drawing/2014/main" id="{EC6FC2BA-EA94-4BD0-958E-EF0F9966F37A}"/>
              </a:ext>
            </a:extLst>
          </p:cNvPr>
          <p:cNvSpPr txBox="1"/>
          <p:nvPr/>
        </p:nvSpPr>
        <p:spPr>
          <a:xfrm>
            <a:off x="3674588" y="4343148"/>
            <a:ext cx="2592288" cy="707886"/>
          </a:xfrm>
          <a:prstGeom prst="rect">
            <a:avLst/>
          </a:prstGeom>
          <a:noFill/>
        </p:spPr>
        <p:txBody>
          <a:bodyPr wrap="square" rtlCol="0">
            <a:spAutoFit/>
          </a:bodyPr>
          <a:lstStyle/>
          <a:p>
            <a:pPr lvl="0" defTabSz="457200" latinLnBrk="0">
              <a:defRPr/>
            </a:pPr>
            <a:r>
              <a:rPr lang="fr-CA" sz="1000" dirty="0" err="1">
                <a:solidFill>
                  <a:schemeClr val="tx1">
                    <a:lumMod val="50000"/>
                    <a:lumOff val="50000"/>
                  </a:schemeClr>
                </a:solidFill>
              </a:rPr>
              <a:t>Fesseha</a:t>
            </a:r>
            <a:r>
              <a:rPr lang="fr-CA" sz="1000" dirty="0">
                <a:solidFill>
                  <a:schemeClr val="tx1">
                    <a:lumMod val="50000"/>
                    <a:lumOff val="50000"/>
                  </a:schemeClr>
                </a:solidFill>
              </a:rPr>
              <a:t> et Pyle, 2016; Pyle et </a:t>
            </a:r>
            <a:r>
              <a:rPr lang="fr-CA" sz="1000" dirty="0" err="1">
                <a:solidFill>
                  <a:schemeClr val="tx1">
                    <a:lumMod val="50000"/>
                    <a:lumOff val="50000"/>
                  </a:schemeClr>
                </a:solidFill>
              </a:rPr>
              <a:t>Danniels</a:t>
            </a:r>
            <a:r>
              <a:rPr lang="fr-CA" sz="1000" dirty="0">
                <a:solidFill>
                  <a:schemeClr val="tx1">
                    <a:lumMod val="50000"/>
                    <a:lumOff val="50000"/>
                  </a:schemeClr>
                </a:solidFill>
              </a:rPr>
              <a:t>, 2017; Pyle, </a:t>
            </a:r>
            <a:r>
              <a:rPr lang="fr-CA" sz="1000" dirty="0" err="1">
                <a:solidFill>
                  <a:schemeClr val="tx1">
                    <a:lumMod val="50000"/>
                    <a:lumOff val="50000"/>
                  </a:schemeClr>
                </a:solidFill>
              </a:rPr>
              <a:t>Prioletta</a:t>
            </a:r>
            <a:r>
              <a:rPr lang="fr-CA" sz="1000" dirty="0">
                <a:solidFill>
                  <a:schemeClr val="tx1">
                    <a:lumMod val="50000"/>
                    <a:lumOff val="50000"/>
                  </a:schemeClr>
                </a:solidFill>
              </a:rPr>
              <a:t>, et </a:t>
            </a:r>
            <a:r>
              <a:rPr lang="fr-CA" sz="1000" dirty="0" err="1">
                <a:solidFill>
                  <a:schemeClr val="tx1">
                    <a:lumMod val="50000"/>
                    <a:lumOff val="50000"/>
                  </a:schemeClr>
                </a:solidFill>
              </a:rPr>
              <a:t>Poliszczuk</a:t>
            </a:r>
            <a:r>
              <a:rPr lang="fr-CA" sz="1000" dirty="0">
                <a:solidFill>
                  <a:schemeClr val="tx1">
                    <a:lumMod val="50000"/>
                    <a:lumOff val="50000"/>
                  </a:schemeClr>
                </a:solidFill>
              </a:rPr>
              <a:t>, 2017; </a:t>
            </a:r>
            <a:r>
              <a:rPr lang="fr-CA" sz="1000" dirty="0" err="1">
                <a:solidFill>
                  <a:schemeClr val="tx1">
                    <a:lumMod val="50000"/>
                    <a:lumOff val="50000"/>
                  </a:schemeClr>
                </a:solidFill>
              </a:rPr>
              <a:t>Nicolopoulou</a:t>
            </a:r>
            <a:r>
              <a:rPr lang="fr-CA" sz="1000" dirty="0">
                <a:solidFill>
                  <a:schemeClr val="tx1">
                    <a:lumMod val="50000"/>
                    <a:lumOff val="50000"/>
                  </a:schemeClr>
                </a:solidFill>
              </a:rPr>
              <a:t>, 2010; Singer, </a:t>
            </a:r>
            <a:r>
              <a:rPr lang="fr-CA" sz="1000" dirty="0" err="1">
                <a:solidFill>
                  <a:schemeClr val="tx1">
                    <a:lumMod val="50000"/>
                    <a:lumOff val="50000"/>
                  </a:schemeClr>
                </a:solidFill>
              </a:rPr>
              <a:t>Golinkoff</a:t>
            </a:r>
            <a:r>
              <a:rPr lang="fr-CA" sz="1000" dirty="0">
                <a:solidFill>
                  <a:schemeClr val="tx1">
                    <a:lumMod val="50000"/>
                    <a:lumOff val="50000"/>
                  </a:schemeClr>
                </a:solidFill>
              </a:rPr>
              <a:t> et </a:t>
            </a:r>
            <a:r>
              <a:rPr lang="fr-CA" sz="1000" dirty="0" err="1">
                <a:solidFill>
                  <a:schemeClr val="tx1">
                    <a:lumMod val="50000"/>
                    <a:lumOff val="50000"/>
                  </a:schemeClr>
                </a:solidFill>
              </a:rPr>
              <a:t>Hirsh</a:t>
            </a:r>
            <a:r>
              <a:rPr lang="fr-CA" sz="1000" dirty="0">
                <a:solidFill>
                  <a:schemeClr val="tx1">
                    <a:lumMod val="50000"/>
                    <a:lumOff val="50000"/>
                  </a:schemeClr>
                </a:solidFill>
              </a:rPr>
              <a:t>-Pasek, 2010; </a:t>
            </a:r>
          </a:p>
        </p:txBody>
      </p:sp>
      <p:sp>
        <p:nvSpPr>
          <p:cNvPr id="7" name="Rectangle 6">
            <a:extLst>
              <a:ext uri="{FF2B5EF4-FFF2-40B4-BE49-F238E27FC236}">
                <a16:creationId xmlns:a16="http://schemas.microsoft.com/office/drawing/2014/main" id="{6BC0339F-84CE-4AE4-A7FA-1680EF329F61}"/>
              </a:ext>
            </a:extLst>
          </p:cNvPr>
          <p:cNvSpPr/>
          <p:nvPr/>
        </p:nvSpPr>
        <p:spPr>
          <a:xfrm>
            <a:off x="773832" y="4358670"/>
            <a:ext cx="2664296" cy="861774"/>
          </a:xfrm>
          <a:prstGeom prst="rect">
            <a:avLst/>
          </a:prstGeom>
        </p:spPr>
        <p:txBody>
          <a:bodyPr wrap="square">
            <a:spAutoFit/>
          </a:bodyPr>
          <a:lstStyle/>
          <a:p>
            <a:pPr algn="just"/>
            <a:r>
              <a:rPr lang="fr-CA" sz="1000" dirty="0">
                <a:solidFill>
                  <a:schemeClr val="tx1">
                    <a:lumMod val="50000"/>
                    <a:lumOff val="50000"/>
                  </a:schemeClr>
                </a:solidFill>
              </a:rPr>
              <a:t>Aras, 2016; Dumais et Plessis-Bélair, 2017; </a:t>
            </a:r>
            <a:r>
              <a:rPr lang="fr-CA" sz="1000" dirty="0" err="1">
                <a:solidFill>
                  <a:schemeClr val="tx1">
                    <a:lumMod val="50000"/>
                    <a:lumOff val="50000"/>
                  </a:schemeClr>
                </a:solidFill>
              </a:rPr>
              <a:t>Bigras</a:t>
            </a:r>
            <a:r>
              <a:rPr lang="fr-CA" sz="1000" dirty="0">
                <a:solidFill>
                  <a:schemeClr val="tx1">
                    <a:lumMod val="50000"/>
                    <a:lumOff val="50000"/>
                  </a:schemeClr>
                </a:solidFill>
              </a:rPr>
              <a:t>, Lemay, Bouchard et </a:t>
            </a:r>
            <a:r>
              <a:rPr lang="fr-CA" sz="1000" dirty="0" err="1">
                <a:solidFill>
                  <a:schemeClr val="tx1">
                    <a:lumMod val="50000"/>
                    <a:lumOff val="50000"/>
                  </a:schemeClr>
                </a:solidFill>
              </a:rPr>
              <a:t>Eryasa</a:t>
            </a:r>
            <a:r>
              <a:rPr lang="fr-CA" sz="1000" dirty="0">
                <a:solidFill>
                  <a:schemeClr val="tx1">
                    <a:lumMod val="50000"/>
                    <a:lumOff val="50000"/>
                  </a:schemeClr>
                </a:solidFill>
              </a:rPr>
              <a:t>, 2015;  Lemay, </a:t>
            </a:r>
            <a:r>
              <a:rPr lang="fr-CA" sz="1000" dirty="0" err="1">
                <a:solidFill>
                  <a:schemeClr val="tx1">
                    <a:lumMod val="50000"/>
                    <a:lumOff val="50000"/>
                  </a:schemeClr>
                </a:solidFill>
              </a:rPr>
              <a:t>Bigras</a:t>
            </a:r>
            <a:r>
              <a:rPr lang="fr-CA" sz="1000" dirty="0">
                <a:solidFill>
                  <a:schemeClr val="tx1">
                    <a:lumMod val="50000"/>
                    <a:lumOff val="50000"/>
                  </a:schemeClr>
                </a:solidFill>
              </a:rPr>
              <a:t> et Bouchard, 2016; Pyle,     </a:t>
            </a:r>
            <a:r>
              <a:rPr lang="fr-CA" sz="1000" dirty="0" err="1">
                <a:solidFill>
                  <a:schemeClr val="tx1">
                    <a:lumMod val="50000"/>
                    <a:lumOff val="50000"/>
                  </a:schemeClr>
                </a:solidFill>
              </a:rPr>
              <a:t>Prioletta</a:t>
            </a:r>
            <a:r>
              <a:rPr lang="fr-CA" sz="1000" dirty="0">
                <a:solidFill>
                  <a:schemeClr val="tx1">
                    <a:lumMod val="50000"/>
                    <a:lumOff val="50000"/>
                  </a:schemeClr>
                </a:solidFill>
              </a:rPr>
              <a:t>, et </a:t>
            </a:r>
            <a:r>
              <a:rPr lang="fr-CA" sz="1000" dirty="0" err="1">
                <a:solidFill>
                  <a:schemeClr val="tx1">
                    <a:lumMod val="50000"/>
                    <a:lumOff val="50000"/>
                  </a:schemeClr>
                </a:solidFill>
              </a:rPr>
              <a:t>Poliszczuk</a:t>
            </a:r>
            <a:r>
              <a:rPr lang="fr-CA" sz="1000" dirty="0">
                <a:solidFill>
                  <a:schemeClr val="tx1">
                    <a:lumMod val="50000"/>
                    <a:lumOff val="50000"/>
                  </a:schemeClr>
                </a:solidFill>
              </a:rPr>
              <a:t>, 2017; Thériault,     2010.</a:t>
            </a:r>
          </a:p>
        </p:txBody>
      </p:sp>
      <p:sp>
        <p:nvSpPr>
          <p:cNvPr id="8" name="Rectangle 7">
            <a:extLst>
              <a:ext uri="{FF2B5EF4-FFF2-40B4-BE49-F238E27FC236}">
                <a16:creationId xmlns:a16="http://schemas.microsoft.com/office/drawing/2014/main" id="{4B5534E9-478E-4325-819B-D7C1F89CD8B8}"/>
              </a:ext>
            </a:extLst>
          </p:cNvPr>
          <p:cNvSpPr/>
          <p:nvPr/>
        </p:nvSpPr>
        <p:spPr>
          <a:xfrm>
            <a:off x="6366259" y="4338309"/>
            <a:ext cx="2592288" cy="707886"/>
          </a:xfrm>
          <a:prstGeom prst="rect">
            <a:avLst/>
          </a:prstGeom>
        </p:spPr>
        <p:txBody>
          <a:bodyPr wrap="square">
            <a:spAutoFit/>
          </a:bodyPr>
          <a:lstStyle/>
          <a:p>
            <a:pPr algn="just" defTabSz="457200" latinLnBrk="0">
              <a:defRPr/>
            </a:pPr>
            <a:r>
              <a:rPr lang="fr-CA" sz="1000" dirty="0">
                <a:solidFill>
                  <a:schemeClr val="tx1">
                    <a:lumMod val="50000"/>
                    <a:lumOff val="50000"/>
                  </a:schemeClr>
                </a:solidFill>
              </a:rPr>
              <a:t>Dumais et Plessis-Bélair, 2017; </a:t>
            </a:r>
            <a:r>
              <a:rPr lang="fr-CA" sz="1000" dirty="0" err="1">
                <a:solidFill>
                  <a:schemeClr val="tx1">
                    <a:lumMod val="50000"/>
                    <a:lumOff val="50000"/>
                  </a:schemeClr>
                </a:solidFill>
              </a:rPr>
              <a:t>Fesseha</a:t>
            </a:r>
            <a:r>
              <a:rPr lang="fr-CA" sz="1000" dirty="0">
                <a:solidFill>
                  <a:schemeClr val="tx1">
                    <a:lumMod val="50000"/>
                    <a:lumOff val="50000"/>
                  </a:schemeClr>
                </a:solidFill>
              </a:rPr>
              <a:t> et Pyle, 2016; </a:t>
            </a:r>
            <a:r>
              <a:rPr lang="fr-CA" sz="1000" dirty="0" err="1">
                <a:solidFill>
                  <a:schemeClr val="tx1">
                    <a:lumMod val="50000"/>
                    <a:lumOff val="50000"/>
                  </a:schemeClr>
                </a:solidFill>
              </a:rPr>
              <a:t>Gillis</a:t>
            </a:r>
            <a:r>
              <a:rPr lang="fr-CA" sz="1000" dirty="0">
                <a:solidFill>
                  <a:schemeClr val="tx1">
                    <a:lumMod val="50000"/>
                    <a:lumOff val="50000"/>
                  </a:schemeClr>
                </a:solidFill>
              </a:rPr>
              <a:t>, 2007; </a:t>
            </a:r>
            <a:r>
              <a:rPr lang="fr-CA" sz="1000" dirty="0" err="1">
                <a:solidFill>
                  <a:schemeClr val="tx1">
                    <a:lumMod val="50000"/>
                    <a:lumOff val="50000"/>
                  </a:schemeClr>
                </a:solidFill>
              </a:rPr>
              <a:t>Jachyra</a:t>
            </a:r>
            <a:r>
              <a:rPr lang="fr-CA" sz="1000" dirty="0">
                <a:solidFill>
                  <a:schemeClr val="tx1">
                    <a:lumMod val="50000"/>
                    <a:lumOff val="50000"/>
                  </a:schemeClr>
                </a:solidFill>
              </a:rPr>
              <a:t> et Fusco, 2016; Lynch, 2015; </a:t>
            </a:r>
            <a:r>
              <a:rPr lang="fr-CA" sz="1000" dirty="0" err="1">
                <a:solidFill>
                  <a:schemeClr val="tx1">
                    <a:lumMod val="50000"/>
                    <a:lumOff val="50000"/>
                  </a:schemeClr>
                </a:solidFill>
              </a:rPr>
              <a:t>Resnick</a:t>
            </a:r>
            <a:r>
              <a:rPr lang="fr-CA" sz="1000" dirty="0">
                <a:solidFill>
                  <a:schemeClr val="tx1">
                    <a:lumMod val="50000"/>
                    <a:lumOff val="50000"/>
                  </a:schemeClr>
                </a:solidFill>
              </a:rPr>
              <a:t>, 2016; Singer, </a:t>
            </a:r>
            <a:r>
              <a:rPr lang="fr-CA" sz="1000" dirty="0" err="1">
                <a:solidFill>
                  <a:schemeClr val="tx1">
                    <a:lumMod val="50000"/>
                    <a:lumOff val="50000"/>
                  </a:schemeClr>
                </a:solidFill>
              </a:rPr>
              <a:t>Golinkoff</a:t>
            </a:r>
            <a:r>
              <a:rPr lang="fr-CA" sz="1000" dirty="0">
                <a:solidFill>
                  <a:schemeClr val="tx1">
                    <a:lumMod val="50000"/>
                    <a:lumOff val="50000"/>
                  </a:schemeClr>
                </a:solidFill>
              </a:rPr>
              <a:t> et </a:t>
            </a:r>
            <a:r>
              <a:rPr lang="fr-CA" sz="1000" dirty="0" err="1">
                <a:solidFill>
                  <a:schemeClr val="tx1">
                    <a:lumMod val="50000"/>
                    <a:lumOff val="50000"/>
                  </a:schemeClr>
                </a:solidFill>
              </a:rPr>
              <a:t>Hirsh</a:t>
            </a:r>
            <a:r>
              <a:rPr lang="fr-CA" sz="1000" dirty="0">
                <a:solidFill>
                  <a:schemeClr val="tx1">
                    <a:lumMod val="50000"/>
                    <a:lumOff val="50000"/>
                  </a:schemeClr>
                </a:solidFill>
              </a:rPr>
              <a:t>-Pasek, 2010.</a:t>
            </a:r>
          </a:p>
        </p:txBody>
      </p:sp>
    </p:spTree>
    <p:extLst>
      <p:ext uri="{BB962C8B-B14F-4D97-AF65-F5344CB8AC3E}">
        <p14:creationId xmlns:p14="http://schemas.microsoft.com/office/powerpoint/2010/main" val="372783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936354" y="299641"/>
            <a:ext cx="5251847" cy="977503"/>
          </a:xfrm>
        </p:spPr>
        <p:txBody>
          <a:bodyPr>
            <a:normAutofit/>
          </a:bodyPr>
          <a:lstStyle/>
          <a:p>
            <a:r>
              <a:rPr lang="fr-CA" sz="2400" dirty="0" smtClean="0"/>
              <a:t>Résultats d’une recherche: profils d’enseignantes </a:t>
            </a:r>
            <a:endParaRPr lang="fr-CA" sz="2400" dirty="0"/>
          </a:p>
        </p:txBody>
      </p:sp>
      <p:pic>
        <p:nvPicPr>
          <p:cNvPr id="3" name="Image 2"/>
          <p:cNvPicPr>
            <a:picLocks noChangeAspect="1"/>
          </p:cNvPicPr>
          <p:nvPr/>
        </p:nvPicPr>
        <p:blipFill>
          <a:blip r:embed="rId2"/>
          <a:stretch>
            <a:fillRect/>
          </a:stretch>
        </p:blipFill>
        <p:spPr>
          <a:xfrm>
            <a:off x="1890217" y="1059582"/>
            <a:ext cx="5344120" cy="3509499"/>
          </a:xfrm>
          <a:prstGeom prst="rect">
            <a:avLst/>
          </a:prstGeom>
        </p:spPr>
      </p:pic>
    </p:spTree>
    <p:extLst>
      <p:ext uri="{BB962C8B-B14F-4D97-AF65-F5344CB8AC3E}">
        <p14:creationId xmlns:p14="http://schemas.microsoft.com/office/powerpoint/2010/main" val="33791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4" y="468082"/>
            <a:ext cx="6683765" cy="519492"/>
          </a:xfrm>
        </p:spPr>
        <p:txBody>
          <a:bodyPr>
            <a:normAutofit/>
          </a:bodyPr>
          <a:lstStyle/>
          <a:p>
            <a:pPr algn="ctr"/>
            <a:r>
              <a:rPr lang="fr-CA" sz="2000" b="1" dirty="0" smtClean="0"/>
              <a:t>Et l’évaluation dans ce contexte: un conflit de valeur </a:t>
            </a:r>
            <a:endParaRPr lang="fr-CA" sz="2000" b="1" dirty="0"/>
          </a:p>
        </p:txBody>
      </p:sp>
      <p:sp>
        <p:nvSpPr>
          <p:cNvPr id="3" name="Espace réservé du contenu 2"/>
          <p:cNvSpPr>
            <a:spLocks noGrp="1"/>
          </p:cNvSpPr>
          <p:nvPr>
            <p:ph idx="1"/>
          </p:nvPr>
        </p:nvSpPr>
        <p:spPr/>
        <p:txBody>
          <a:bodyPr>
            <a:normAutofit/>
          </a:bodyPr>
          <a:lstStyle/>
          <a:p>
            <a:pPr marL="0" indent="0" algn="just">
              <a:buNone/>
            </a:pPr>
            <a:r>
              <a:rPr lang="fr-CA" dirty="0" smtClean="0"/>
              <a:t>Mélanie</a:t>
            </a:r>
            <a:r>
              <a:rPr lang="fr-CA" dirty="0"/>
              <a:t>, une enseignante du préscolaire, est invitée à participer au programme de dépistage précoce mis sur pied dans son école. Pour ce faire, elle doit rencontrer chacun de ses élèves, individuellement, et compléter un test visant l’évaluation des habiletés en mathématiques et en conscience phonologique. Elle est convaincue de l’importance d’intervenir tôt auprès des enfants à risque, mais elle se questionne sur la forme que prend ce dépistage. Sachant que </a:t>
            </a:r>
            <a:r>
              <a:rPr lang="fr-CA" i="1" dirty="0"/>
              <a:t>l’observation doit être le moyen privilégié d’évaluer</a:t>
            </a:r>
            <a:r>
              <a:rPr lang="fr-CA" dirty="0"/>
              <a:t>, que </a:t>
            </a:r>
            <a:r>
              <a:rPr lang="fr-CA" i="1" dirty="0"/>
              <a:t>l’évaluation doit être intégrée aux apprentissages</a:t>
            </a:r>
            <a:r>
              <a:rPr lang="fr-CA" dirty="0"/>
              <a:t>, </a:t>
            </a:r>
            <a:r>
              <a:rPr lang="fr-CA" i="1" dirty="0"/>
              <a:t>permettre de soutenir l’élève et porter sur les attitudes, comportements, démarches,  stratégies et  réalisations de l’enfant</a:t>
            </a:r>
            <a:r>
              <a:rPr lang="fr-CA" dirty="0"/>
              <a:t>, Mélanie a de la difficulté à comprendre comment le dépistage précoce répond aux prescriptions du programme d’éducation préscolaire. </a:t>
            </a:r>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19</a:t>
            </a:fld>
            <a:endParaRPr lang="fr-CA"/>
          </a:p>
        </p:txBody>
      </p:sp>
    </p:spTree>
    <p:extLst>
      <p:ext uri="{BB962C8B-B14F-4D97-AF65-F5344CB8AC3E}">
        <p14:creationId xmlns:p14="http://schemas.microsoft.com/office/powerpoint/2010/main" val="26007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A8D9AD5-F248-4919-864A-CFD76CC027D6}" type="slidenum">
              <a:rPr lang="fr-CA" smtClean="0"/>
              <a:t>2</a:t>
            </a:fld>
            <a:endParaRPr lang="fr-CA"/>
          </a:p>
        </p:txBody>
      </p:sp>
      <p:sp>
        <p:nvSpPr>
          <p:cNvPr id="5" name="Titre 1">
            <a:extLst>
              <a:ext uri="{FF2B5EF4-FFF2-40B4-BE49-F238E27FC236}">
                <a16:creationId xmlns:a16="http://schemas.microsoft.com/office/drawing/2014/main" id="{0F87155A-6998-462D-B1B0-37D72B2416DD}"/>
              </a:ext>
            </a:extLst>
          </p:cNvPr>
          <p:cNvSpPr>
            <a:spLocks noGrp="1"/>
          </p:cNvSpPr>
          <p:nvPr>
            <p:ph type="title"/>
          </p:nvPr>
        </p:nvSpPr>
        <p:spPr>
          <a:xfrm>
            <a:off x="1403648" y="468082"/>
            <a:ext cx="7224811" cy="960668"/>
          </a:xfrm>
        </p:spPr>
        <p:txBody>
          <a:bodyPr>
            <a:normAutofit/>
          </a:bodyPr>
          <a:lstStyle/>
          <a:p>
            <a:r>
              <a:rPr lang="en-US" sz="2000" b="0" dirty="0"/>
              <a:t>Débat entre l’approche développementale                      et l’approche scolarisante</a:t>
            </a:r>
            <a:endParaRPr lang="fr-CA" sz="2000" b="0" dirty="0"/>
          </a:p>
        </p:txBody>
      </p:sp>
      <p:sp>
        <p:nvSpPr>
          <p:cNvPr id="6" name="Espace réservé du contenu 3">
            <a:extLst>
              <a:ext uri="{FF2B5EF4-FFF2-40B4-BE49-F238E27FC236}">
                <a16:creationId xmlns:a16="http://schemas.microsoft.com/office/drawing/2014/main" id="{0C076C02-E170-4B13-A579-A9829DEC15E2}"/>
              </a:ext>
            </a:extLst>
          </p:cNvPr>
          <p:cNvSpPr>
            <a:spLocks noGrp="1"/>
          </p:cNvSpPr>
          <p:nvPr>
            <p:ph idx="1"/>
          </p:nvPr>
        </p:nvSpPr>
        <p:spPr>
          <a:xfrm>
            <a:off x="1403648" y="1635646"/>
            <a:ext cx="7206390" cy="2833217"/>
          </a:xfrm>
        </p:spPr>
        <p:txBody>
          <a:bodyPr>
            <a:normAutofit fontScale="77500" lnSpcReduction="20000"/>
          </a:bodyPr>
          <a:lstStyle/>
          <a:p>
            <a:pPr marL="0" indent="0">
              <a:buNone/>
            </a:pPr>
            <a:r>
              <a:rPr lang="fr-CA" sz="1800" b="1" dirty="0"/>
              <a:t>Consensus: </a:t>
            </a:r>
          </a:p>
          <a:p>
            <a:pPr marL="0" indent="0" algn="just">
              <a:buNone/>
            </a:pPr>
            <a:r>
              <a:rPr lang="fr-CA" sz="1800" dirty="0"/>
              <a:t>Le développement pendant la petite enfance, se déroulant de la période          prénatale à 8 ans, « exerce une grande influence sur l’apprentissage de base,  la réussite scolaire, la participation économique, la citoyenneté sociale et la     santé »    </a:t>
            </a:r>
          </a:p>
          <a:p>
            <a:pPr algn="r"/>
            <a:r>
              <a:rPr lang="fr-CA" sz="1200" dirty="0"/>
              <a:t>(Irwin, </a:t>
            </a:r>
            <a:r>
              <a:rPr lang="fr-CA" sz="1200" dirty="0" err="1"/>
              <a:t>Siddiqi</a:t>
            </a:r>
            <a:r>
              <a:rPr lang="fr-CA" sz="1200" dirty="0"/>
              <a:t> et </a:t>
            </a:r>
            <a:r>
              <a:rPr lang="fr-CA" sz="1200" dirty="0" err="1"/>
              <a:t>Hertzman</a:t>
            </a:r>
            <a:r>
              <a:rPr lang="fr-CA" sz="1200" dirty="0"/>
              <a:t>, 2007, p. 3)</a:t>
            </a:r>
          </a:p>
          <a:p>
            <a:endParaRPr lang="fr-CA" sz="1100" dirty="0"/>
          </a:p>
          <a:p>
            <a:pPr marL="0" indent="0">
              <a:buNone/>
            </a:pPr>
            <a:r>
              <a:rPr lang="fr-CA" sz="1800" b="1" dirty="0"/>
              <a:t>Débat:</a:t>
            </a:r>
          </a:p>
          <a:p>
            <a:pPr marL="0" indent="0" algn="just">
              <a:buNone/>
            </a:pPr>
            <a:r>
              <a:rPr lang="fr-CA" sz="1800" dirty="0"/>
              <a:t>Les approches pédagogiques adoptées « sont le reflet d’une conception de      l’éducation pour les tout-petits qui varie d’un pays à l’autre et celles-ci sont       tributaires des lignes directrices des stratégies pédagogiques encouragées     dans le milieu scolaire de chaque pays » </a:t>
            </a:r>
          </a:p>
          <a:p>
            <a:pPr algn="r"/>
            <a:r>
              <a:rPr lang="fr-CA" sz="1200" dirty="0"/>
              <a:t>(Bernier, Boudreau et </a:t>
            </a:r>
            <a:r>
              <a:rPr lang="fr-CA" sz="1200" dirty="0" err="1"/>
              <a:t>Mélançon</a:t>
            </a:r>
            <a:r>
              <a:rPr lang="fr-CA" sz="1200" dirty="0"/>
              <a:t>, 2017, p. 72) </a:t>
            </a:r>
          </a:p>
          <a:p>
            <a:endParaRPr lang="fr-CA" dirty="0"/>
          </a:p>
        </p:txBody>
      </p:sp>
    </p:spTree>
    <p:extLst>
      <p:ext uri="{BB962C8B-B14F-4D97-AF65-F5344CB8AC3E}">
        <p14:creationId xmlns:p14="http://schemas.microsoft.com/office/powerpoint/2010/main" val="70657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8CFF0-B2EA-425D-AFDE-C78DFD658B17}"/>
              </a:ext>
            </a:extLst>
          </p:cNvPr>
          <p:cNvSpPr>
            <a:spLocks noGrp="1"/>
          </p:cNvSpPr>
          <p:nvPr>
            <p:ph type="title"/>
          </p:nvPr>
        </p:nvSpPr>
        <p:spPr>
          <a:xfrm>
            <a:off x="573789" y="286789"/>
            <a:ext cx="4511923" cy="1119099"/>
          </a:xfrm>
        </p:spPr>
        <p:txBody>
          <a:bodyPr>
            <a:normAutofit/>
          </a:bodyPr>
          <a:lstStyle/>
          <a:p>
            <a:pPr algn="ctr"/>
            <a:r>
              <a:rPr lang="fr-CA" sz="2000" b="1" dirty="0"/>
              <a:t>Comment évaluer ?</a:t>
            </a:r>
            <a:endParaRPr lang="en-US" sz="2000" b="1" dirty="0"/>
          </a:p>
        </p:txBody>
      </p:sp>
      <p:sp>
        <p:nvSpPr>
          <p:cNvPr id="3" name="Espace réservé du contenu 2">
            <a:extLst>
              <a:ext uri="{FF2B5EF4-FFF2-40B4-BE49-F238E27FC236}">
                <a16:creationId xmlns:a16="http://schemas.microsoft.com/office/drawing/2014/main" id="{B967912F-78D0-433D-8447-068EAD4C60A7}"/>
              </a:ext>
            </a:extLst>
          </p:cNvPr>
          <p:cNvSpPr>
            <a:spLocks noGrp="1"/>
          </p:cNvSpPr>
          <p:nvPr>
            <p:ph idx="1"/>
          </p:nvPr>
        </p:nvSpPr>
        <p:spPr>
          <a:xfrm>
            <a:off x="573789" y="1086416"/>
            <a:ext cx="4885451" cy="3724789"/>
          </a:xfrm>
        </p:spPr>
        <p:txBody>
          <a:bodyPr>
            <a:normAutofit fontScale="92500" lnSpcReduction="10000"/>
          </a:bodyPr>
          <a:lstStyle/>
          <a:p>
            <a:pPr marL="0" indent="0">
              <a:buNone/>
            </a:pPr>
            <a:r>
              <a:rPr lang="fr-CA" sz="1650" dirty="0">
                <a:solidFill>
                  <a:schemeClr val="tx1"/>
                </a:solidFill>
                <a:latin typeface="Arial" panose="020B0604020202020204" pitchFamily="34" charset="0"/>
                <a:cs typeface="Arial" panose="020B0604020202020204" pitchFamily="34" charset="0"/>
              </a:rPr>
              <a:t>Selon le MEQ (2005, p.6 et 52):</a:t>
            </a:r>
          </a:p>
          <a:p>
            <a:pPr>
              <a:lnSpc>
                <a:spcPct val="100000"/>
              </a:lnSpc>
            </a:pPr>
            <a:r>
              <a:rPr lang="fr-CA" sz="1650" dirty="0">
                <a:solidFill>
                  <a:schemeClr val="tx1"/>
                </a:solidFill>
                <a:latin typeface="Arial" panose="020B0604020202020204" pitchFamily="34" charset="0"/>
                <a:cs typeface="Arial" panose="020B0604020202020204" pitchFamily="34" charset="0"/>
              </a:rPr>
              <a:t>L’élève doit participer activement à la démarche d’évaluation en cours d’apprentissage (autoévaluation, évaluation par les pairs, entrevue, etc.)</a:t>
            </a:r>
          </a:p>
          <a:p>
            <a:pPr>
              <a:lnSpc>
                <a:spcPct val="100000"/>
              </a:lnSpc>
            </a:pPr>
            <a:endParaRPr lang="fr-CA" sz="375" dirty="0">
              <a:solidFill>
                <a:schemeClr val="tx1"/>
              </a:solidFill>
              <a:latin typeface="Arial" panose="020B0604020202020204" pitchFamily="34" charset="0"/>
              <a:cs typeface="Arial" panose="020B0604020202020204" pitchFamily="34" charset="0"/>
            </a:endParaRPr>
          </a:p>
          <a:p>
            <a:pPr>
              <a:lnSpc>
                <a:spcPct val="100000"/>
              </a:lnSpc>
            </a:pPr>
            <a:r>
              <a:rPr lang="fr-CA" sz="1650" dirty="0">
                <a:solidFill>
                  <a:schemeClr val="tx1"/>
                </a:solidFill>
                <a:latin typeface="Arial" panose="020B0604020202020204" pitchFamily="34" charset="0"/>
                <a:cs typeface="Arial" panose="020B0604020202020204" pitchFamily="34" charset="0"/>
              </a:rPr>
              <a:t>Moyens/outils variés:  grilles d’observation, productions des élèves, portfolios, etc.</a:t>
            </a:r>
          </a:p>
          <a:p>
            <a:pPr>
              <a:lnSpc>
                <a:spcPct val="100000"/>
              </a:lnSpc>
            </a:pPr>
            <a:endParaRPr lang="fr-CA" sz="375" dirty="0">
              <a:solidFill>
                <a:schemeClr val="tx1"/>
              </a:solidFill>
              <a:latin typeface="Arial" panose="020B0604020202020204" pitchFamily="34" charset="0"/>
              <a:cs typeface="Arial" panose="020B0604020202020204" pitchFamily="34" charset="0"/>
            </a:endParaRPr>
          </a:p>
          <a:p>
            <a:pPr>
              <a:lnSpc>
                <a:spcPct val="100000"/>
              </a:lnSpc>
            </a:pPr>
            <a:r>
              <a:rPr lang="fr-CA" sz="1650" dirty="0">
                <a:solidFill>
                  <a:schemeClr val="tx1"/>
                </a:solidFill>
                <a:latin typeface="Arial" panose="020B0604020202020204" pitchFamily="34" charset="0"/>
                <a:cs typeface="Arial" panose="020B0604020202020204" pitchFamily="34" charset="0"/>
              </a:rPr>
              <a:t>Au préscolaire, l’observation est le moyen privilégié d’évaluer et porte sur les attitudes, les comportements, les démarches, les stratégies et les réalisations de l’enfant</a:t>
            </a:r>
          </a:p>
          <a:p>
            <a:pPr>
              <a:lnSpc>
                <a:spcPct val="100000"/>
              </a:lnSpc>
            </a:pPr>
            <a:endParaRPr lang="fr-CA" sz="375" dirty="0">
              <a:solidFill>
                <a:schemeClr val="tx1"/>
              </a:solidFill>
              <a:latin typeface="Arial" panose="020B0604020202020204" pitchFamily="34" charset="0"/>
              <a:cs typeface="Arial" panose="020B0604020202020204" pitchFamily="34" charset="0"/>
            </a:endParaRPr>
          </a:p>
          <a:p>
            <a:pPr>
              <a:lnSpc>
                <a:spcPct val="100000"/>
              </a:lnSpc>
            </a:pPr>
            <a:r>
              <a:rPr lang="fr-CA" sz="1650" dirty="0">
                <a:solidFill>
                  <a:schemeClr val="tx1"/>
                </a:solidFill>
                <a:latin typeface="Arial" panose="020B0604020202020204" pitchFamily="34" charset="0"/>
                <a:cs typeface="Arial" panose="020B0604020202020204" pitchFamily="34" charset="0"/>
              </a:rPr>
              <a:t>Au préscolaire, l’observation favorise et respecte le processus </a:t>
            </a:r>
            <a:r>
              <a:rPr lang="fr-CA" sz="1650" dirty="0" smtClean="0">
                <a:solidFill>
                  <a:schemeClr val="tx1"/>
                </a:solidFill>
                <a:latin typeface="Arial" panose="020B0604020202020204" pitchFamily="34" charset="0"/>
                <a:cs typeface="Arial" panose="020B0604020202020204" pitchFamily="34" charset="0"/>
              </a:rPr>
              <a:t>d’apprentissage propre à chaque enfant</a:t>
            </a:r>
            <a:endParaRPr lang="fr-CA" sz="16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04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1800" b="1" dirty="0">
                <a:solidFill>
                  <a:schemeClr val="tx1"/>
                </a:solidFill>
              </a:rPr>
              <a:t>L’évaluation de compétences</a:t>
            </a:r>
          </a:p>
        </p:txBody>
      </p:sp>
      <p:sp>
        <p:nvSpPr>
          <p:cNvPr id="3" name="Espace réservé du contenu 2"/>
          <p:cNvSpPr>
            <a:spLocks noGrp="1"/>
          </p:cNvSpPr>
          <p:nvPr>
            <p:ph idx="1"/>
          </p:nvPr>
        </p:nvSpPr>
        <p:spPr/>
        <p:txBody>
          <a:bodyPr>
            <a:normAutofit/>
          </a:bodyPr>
          <a:lstStyle/>
          <a:p>
            <a:pPr marL="0" indent="0">
              <a:buNone/>
            </a:pPr>
            <a:endParaRPr lang="fr-CA" dirty="0" smtClean="0">
              <a:solidFill>
                <a:schemeClr val="tx1"/>
              </a:solidFill>
              <a:latin typeface="Arial" panose="020B0604020202020204" pitchFamily="34" charset="0"/>
              <a:cs typeface="Arial" panose="020B0604020202020204" pitchFamily="34" charset="0"/>
            </a:endParaRPr>
          </a:p>
          <a:p>
            <a:endParaRPr lang="fr-CA" dirty="0">
              <a:solidFill>
                <a:schemeClr val="tx1"/>
              </a:solidFill>
              <a:latin typeface="Arial" panose="020B0604020202020204" pitchFamily="34" charset="0"/>
              <a:cs typeface="Arial" panose="020B0604020202020204" pitchFamily="34" charset="0"/>
            </a:endParaRPr>
          </a:p>
          <a:p>
            <a:pPr marL="0" indent="0">
              <a:buNone/>
            </a:pPr>
            <a:r>
              <a:rPr lang="fr-CA" dirty="0" smtClean="0">
                <a:solidFill>
                  <a:schemeClr val="tx1"/>
                </a:solidFill>
                <a:latin typeface="Arial" panose="020B0604020202020204" pitchFamily="34" charset="0"/>
                <a:cs typeface="Arial" panose="020B0604020202020204" pitchFamily="34" charset="0"/>
              </a:rPr>
              <a:t>:</a:t>
            </a:r>
            <a:endParaRPr lang="fr-CA" dirty="0">
              <a:solidFill>
                <a:schemeClr val="tx1"/>
              </a:solidFill>
              <a:latin typeface="Arial" panose="020B0604020202020204" pitchFamily="34" charset="0"/>
              <a:cs typeface="Arial" panose="020B0604020202020204" pitchFamily="34" charset="0"/>
            </a:endParaRPr>
          </a:p>
          <a:p>
            <a:r>
              <a:rPr lang="fr-CA" dirty="0">
                <a:solidFill>
                  <a:schemeClr val="tx1"/>
                </a:solidFill>
                <a:latin typeface="Arial" panose="020B0604020202020204" pitchFamily="34" charset="0"/>
                <a:cs typeface="Arial" panose="020B0604020202020204" pitchFamily="34" charset="0"/>
              </a:rPr>
              <a:t>« la compétence n’est pas observable en elle-même, elle est inférée comme caractéristique d’un individu à partir d’une activité qui, elle, est observable de l’extérieur » </a:t>
            </a:r>
            <a:r>
              <a:rPr lang="fr-CA" sz="1100" dirty="0">
                <a:solidFill>
                  <a:schemeClr val="tx1"/>
                </a:solidFill>
                <a:latin typeface="Arial" panose="020B0604020202020204" pitchFamily="34" charset="0"/>
                <a:cs typeface="Arial" panose="020B0604020202020204" pitchFamily="34" charset="0"/>
              </a:rPr>
              <a:t>(Rey (</a:t>
            </a:r>
            <a:r>
              <a:rPr lang="fr-CA" sz="1100" dirty="0" smtClean="0">
                <a:solidFill>
                  <a:schemeClr val="tx1"/>
                </a:solidFill>
                <a:latin typeface="Arial" panose="020B0604020202020204" pitchFamily="34" charset="0"/>
                <a:cs typeface="Arial" panose="020B0604020202020204" pitchFamily="34" charset="0"/>
              </a:rPr>
              <a:t>2008 p</a:t>
            </a:r>
            <a:r>
              <a:rPr lang="fr-CA" sz="1100" dirty="0">
                <a:solidFill>
                  <a:schemeClr val="tx1"/>
                </a:solidFill>
                <a:latin typeface="Arial" panose="020B0604020202020204" pitchFamily="34" charset="0"/>
                <a:cs typeface="Arial" panose="020B0604020202020204" pitchFamily="34" charset="0"/>
              </a:rPr>
              <a:t>. 234)</a:t>
            </a:r>
            <a:endParaRPr lang="fr-CA" dirty="0">
              <a:solidFill>
                <a:schemeClr val="tx1"/>
              </a:solidFill>
              <a:latin typeface="Arial" panose="020B06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21</a:t>
            </a:fld>
            <a:endParaRPr lang="fr-CA"/>
          </a:p>
        </p:txBody>
      </p:sp>
    </p:spTree>
    <p:extLst>
      <p:ext uri="{BB962C8B-B14F-4D97-AF65-F5344CB8AC3E}">
        <p14:creationId xmlns:p14="http://schemas.microsoft.com/office/powerpoint/2010/main" val="141186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Évaluer sans classer prématurément</a:t>
            </a:r>
          </a:p>
        </p:txBody>
      </p:sp>
      <p:sp>
        <p:nvSpPr>
          <p:cNvPr id="3" name="Espace réservé du contenu 2"/>
          <p:cNvSpPr>
            <a:spLocks noGrp="1"/>
          </p:cNvSpPr>
          <p:nvPr>
            <p:ph idx="1"/>
          </p:nvPr>
        </p:nvSpPr>
        <p:spPr/>
        <p:txBody>
          <a:bodyPr/>
          <a:lstStyle/>
          <a:p>
            <a:r>
              <a:rPr lang="fr-CA" sz="1400" dirty="0">
                <a:latin typeface="Arial" panose="020B0604020202020204" pitchFamily="34" charset="0"/>
                <a:cs typeface="Arial" panose="020B0604020202020204" pitchFamily="34" charset="0"/>
              </a:rPr>
              <a:t> Mettre les enfants en </a:t>
            </a:r>
            <a:r>
              <a:rPr lang="fr-CA" sz="1400" b="1" dirty="0">
                <a:latin typeface="Arial" panose="020B0604020202020204" pitchFamily="34" charset="0"/>
                <a:cs typeface="Arial" panose="020B0604020202020204" pitchFamily="34" charset="0"/>
              </a:rPr>
              <a:t>concurrence</a:t>
            </a:r>
            <a:r>
              <a:rPr lang="fr-CA" sz="1400" dirty="0">
                <a:latin typeface="Arial" panose="020B0604020202020204" pitchFamily="34" charset="0"/>
                <a:cs typeface="Arial" panose="020B0604020202020204" pitchFamily="34" charset="0"/>
              </a:rPr>
              <a:t> — et surtout se servir des résultats pour classer les élèves, notamment à l’occasion de l’évaluation des apprentissages — dès les premières années de scolarisation, contribue à ce que l’école soit vécue par plusieurs comme une </a:t>
            </a:r>
            <a:r>
              <a:rPr lang="fr-CA" sz="1400" b="1" dirty="0">
                <a:latin typeface="Arial" panose="020B0604020202020204" pitchFamily="34" charset="0"/>
                <a:cs typeface="Arial" panose="020B0604020202020204" pitchFamily="34" charset="0"/>
              </a:rPr>
              <a:t>source de stress </a:t>
            </a:r>
            <a:r>
              <a:rPr lang="fr-CA" sz="1400" dirty="0">
                <a:latin typeface="Arial" panose="020B0604020202020204" pitchFamily="34" charset="0"/>
                <a:cs typeface="Arial" panose="020B0604020202020204" pitchFamily="34" charset="0"/>
              </a:rPr>
              <a:t>(voire d’échec) et conduit certains d’entre eux à ne pas s’engager dans l’apprentissage (ils </a:t>
            </a:r>
            <a:r>
              <a:rPr lang="fr-CA" sz="1400" b="1" dirty="0">
                <a:latin typeface="Arial" panose="020B0604020202020204" pitchFamily="34" charset="0"/>
                <a:cs typeface="Arial" panose="020B0604020202020204" pitchFamily="34" charset="0"/>
              </a:rPr>
              <a:t>renoncent</a:t>
            </a:r>
            <a:r>
              <a:rPr lang="fr-CA" sz="1400" dirty="0">
                <a:latin typeface="Arial" panose="020B0604020202020204" pitchFamily="34" charset="0"/>
                <a:cs typeface="Arial" panose="020B0604020202020204" pitchFamily="34" charset="0"/>
              </a:rPr>
              <a:t> à ce qui leur paraît inaccessible) »</a:t>
            </a:r>
          </a:p>
          <a:p>
            <a:pPr marL="0" indent="0">
              <a:buNone/>
            </a:pPr>
            <a:endParaRPr lang="fr-CA" dirty="0" smtClean="0"/>
          </a:p>
          <a:p>
            <a:pPr marL="0" indent="0">
              <a:buNone/>
            </a:pPr>
            <a:endParaRPr lang="fr-CA" dirty="0"/>
          </a:p>
          <a:p>
            <a:pPr marL="0" indent="0">
              <a:buNone/>
            </a:pPr>
            <a:endParaRPr lang="fr-CA" dirty="0" smtClean="0"/>
          </a:p>
          <a:p>
            <a:pPr marL="0" indent="0">
              <a:buNone/>
            </a:pPr>
            <a:r>
              <a:rPr lang="fr-CA" sz="1400" dirty="0"/>
              <a:t>Conseil supérieur de l’Éducation, 2016, p.75</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22</a:t>
            </a:fld>
            <a:endParaRPr lang="fr-CA"/>
          </a:p>
        </p:txBody>
      </p:sp>
    </p:spTree>
    <p:extLst>
      <p:ext uri="{BB962C8B-B14F-4D97-AF65-F5344CB8AC3E}">
        <p14:creationId xmlns:p14="http://schemas.microsoft.com/office/powerpoint/2010/main" val="8259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68082"/>
            <a:ext cx="7152803" cy="447484"/>
          </a:xfrm>
        </p:spPr>
        <p:txBody>
          <a:bodyPr>
            <a:normAutofit fontScale="90000"/>
          </a:bodyPr>
          <a:lstStyle/>
          <a:p>
            <a:r>
              <a:rPr lang="fr-CA" sz="1400" b="1" dirty="0"/>
              <a:t>D</a:t>
            </a:r>
            <a:r>
              <a:rPr lang="fr-CA" sz="1400" b="1" dirty="0" smtClean="0"/>
              <a:t>e la préoccupation pour le dépistage précoce à un dérapage </a:t>
            </a:r>
            <a:r>
              <a:rPr lang="fr-CA" sz="1400" dirty="0" smtClean="0"/>
              <a:t/>
            </a:r>
            <a:br>
              <a:rPr lang="fr-CA" sz="1400" dirty="0" smtClean="0"/>
            </a:br>
            <a:endParaRPr lang="fr-CA" sz="1400" dirty="0"/>
          </a:p>
        </p:txBody>
      </p:sp>
      <p:sp>
        <p:nvSpPr>
          <p:cNvPr id="3" name="Espace réservé du contenu 2"/>
          <p:cNvSpPr>
            <a:spLocks noGrp="1"/>
          </p:cNvSpPr>
          <p:nvPr>
            <p:ph idx="1"/>
          </p:nvPr>
        </p:nvSpPr>
        <p:spPr>
          <a:xfrm>
            <a:off x="1941909" y="915566"/>
            <a:ext cx="6686550" cy="3517851"/>
          </a:xfrm>
        </p:spPr>
        <p:txBody>
          <a:bodyPr/>
          <a:lstStyle/>
          <a:p>
            <a:r>
              <a:rPr lang="fr-CA" dirty="0"/>
              <a:t>l</a:t>
            </a:r>
            <a:r>
              <a:rPr lang="fr-CA" dirty="0" smtClean="0"/>
              <a:t>e </a:t>
            </a:r>
            <a:r>
              <a:rPr lang="fr-CA" dirty="0"/>
              <a:t>dépistage porte davantage sur les difficultés d’apprentissage que sur celles de développement (</a:t>
            </a:r>
            <a:r>
              <a:rPr lang="fr-CA" dirty="0" err="1"/>
              <a:t>Santi</a:t>
            </a:r>
            <a:r>
              <a:rPr lang="fr-CA" dirty="0"/>
              <a:t> et al. 2009). </a:t>
            </a:r>
            <a:endParaRPr lang="fr-CA" dirty="0" smtClean="0"/>
          </a:p>
          <a:p>
            <a:r>
              <a:rPr lang="fr-CA" dirty="0"/>
              <a:t>d’évaluer les acquis de façon précise et détaillée, en petites tranches parcellarisées, qui nuisent à la perception de leur sens global» (</a:t>
            </a:r>
            <a:r>
              <a:rPr lang="fr-CA" dirty="0" err="1"/>
              <a:t>Thouroude</a:t>
            </a:r>
            <a:r>
              <a:rPr lang="fr-CA" dirty="0"/>
              <a:t>, </a:t>
            </a:r>
            <a:r>
              <a:rPr lang="fr-CA" dirty="0" smtClean="0"/>
              <a:t>2010</a:t>
            </a:r>
          </a:p>
          <a:p>
            <a:r>
              <a:rPr lang="fr-CA" dirty="0" smtClean="0"/>
              <a:t>Le dépistage porte sur les manques</a:t>
            </a:r>
            <a:endParaRPr lang="fr-CA" dirty="0"/>
          </a:p>
          <a:p>
            <a:r>
              <a:rPr lang="fr-CA" dirty="0" smtClean="0"/>
              <a:t>Le dépistage compare </a:t>
            </a:r>
            <a:r>
              <a:rPr lang="fr-CA" dirty="0"/>
              <a:t>le rendement de chaque enfant à une norme </a:t>
            </a:r>
            <a:r>
              <a:rPr lang="fr-CA" dirty="0" smtClean="0"/>
              <a:t>établie </a:t>
            </a:r>
            <a:r>
              <a:rPr lang="fr-CA" dirty="0"/>
              <a:t>(</a:t>
            </a:r>
            <a:r>
              <a:rPr lang="fr-CA" dirty="0" err="1"/>
              <a:t>Bassok</a:t>
            </a:r>
            <a:r>
              <a:rPr lang="fr-CA" dirty="0"/>
              <a:t> et al. </a:t>
            </a:r>
            <a:r>
              <a:rPr lang="fr-CA" dirty="0" smtClean="0"/>
              <a:t>2016)</a:t>
            </a:r>
          </a:p>
          <a:p>
            <a:r>
              <a:rPr lang="fr-CA" dirty="0" smtClean="0"/>
              <a:t>Un glissement vers une évaluation standardisée</a:t>
            </a:r>
          </a:p>
          <a:p>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23</a:t>
            </a:fld>
            <a:endParaRPr lang="fr-CA"/>
          </a:p>
        </p:txBody>
      </p:sp>
    </p:spTree>
    <p:extLst>
      <p:ext uri="{BB962C8B-B14F-4D97-AF65-F5344CB8AC3E}">
        <p14:creationId xmlns:p14="http://schemas.microsoft.com/office/powerpoint/2010/main" val="169165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1800" b="1" dirty="0" smtClean="0"/>
              <a:t>Modèle de l’évaluation standardisée</a:t>
            </a:r>
            <a:r>
              <a:rPr lang="fr-CA" sz="2000" dirty="0"/>
              <a:t/>
            </a:r>
            <a:br>
              <a:rPr lang="fr-CA" sz="2000" dirty="0"/>
            </a:br>
            <a:endParaRPr lang="fr-CA" sz="2000" dirty="0"/>
          </a:p>
        </p:txBody>
      </p:sp>
      <p:sp>
        <p:nvSpPr>
          <p:cNvPr id="3" name="Espace réservé du contenu 2"/>
          <p:cNvSpPr>
            <a:spLocks noGrp="1"/>
          </p:cNvSpPr>
          <p:nvPr>
            <p:ph idx="1"/>
          </p:nvPr>
        </p:nvSpPr>
        <p:spPr>
          <a:xfrm>
            <a:off x="1941909" y="1059582"/>
            <a:ext cx="6686550" cy="3816424"/>
          </a:xfrm>
        </p:spPr>
        <p:txBody>
          <a:bodyPr>
            <a:normAutofit lnSpcReduction="10000"/>
          </a:bodyPr>
          <a:lstStyle/>
          <a:p>
            <a:pPr lvl="0"/>
            <a:r>
              <a:rPr lang="fr-CA" dirty="0" smtClean="0">
                <a:latin typeface="+mj-lt"/>
              </a:rPr>
              <a:t>L’évaluation </a:t>
            </a:r>
            <a:r>
              <a:rPr lang="fr-CA" dirty="0">
                <a:latin typeface="+mj-lt"/>
              </a:rPr>
              <a:t>conçue en termes </a:t>
            </a:r>
            <a:r>
              <a:rPr lang="fr-CA" dirty="0" smtClean="0">
                <a:latin typeface="+mj-lt"/>
              </a:rPr>
              <a:t>quantitatifs; </a:t>
            </a:r>
            <a:r>
              <a:rPr lang="fr-CA" dirty="0">
                <a:latin typeface="+mj-lt"/>
              </a:rPr>
              <a:t>les compétences contribuant au développement de l’enfant ne sont pas quantifiables (</a:t>
            </a:r>
            <a:r>
              <a:rPr lang="fr-CA" dirty="0" err="1">
                <a:latin typeface="+mj-lt"/>
              </a:rPr>
              <a:t>Thouroude</a:t>
            </a:r>
            <a:r>
              <a:rPr lang="fr-CA" dirty="0">
                <a:latin typeface="+mj-lt"/>
              </a:rPr>
              <a:t>, 2010).</a:t>
            </a:r>
          </a:p>
          <a:p>
            <a:pPr lvl="0"/>
            <a:r>
              <a:rPr lang="fr-CA" dirty="0">
                <a:latin typeface="+mj-lt"/>
              </a:rPr>
              <a:t>La passation des tests suscite de l’anxiété chez l’enfant (Linder, 2008).</a:t>
            </a:r>
          </a:p>
          <a:p>
            <a:pPr lvl="0"/>
            <a:r>
              <a:rPr lang="fr-CA" dirty="0" smtClean="0">
                <a:latin typeface="+mj-lt"/>
              </a:rPr>
              <a:t>Une «</a:t>
            </a:r>
            <a:r>
              <a:rPr lang="fr-CA" dirty="0">
                <a:latin typeface="+mj-lt"/>
              </a:rPr>
              <a:t> bonne réponse » peut découler d’un processus erroné (Bodrova et Leong, 2012</a:t>
            </a:r>
            <a:r>
              <a:rPr lang="fr-CA" dirty="0" smtClean="0">
                <a:latin typeface="+mj-lt"/>
              </a:rPr>
              <a:t>).</a:t>
            </a:r>
          </a:p>
          <a:p>
            <a:r>
              <a:rPr lang="fr-CA" sz="1400" dirty="0">
                <a:solidFill>
                  <a:schemeClr val="tx1"/>
                </a:solidFill>
                <a:latin typeface="+mj-lt"/>
                <a:cs typeface="Arial" panose="020B0604020202020204" pitchFamily="34" charset="0"/>
              </a:rPr>
              <a:t>Pratique qui met les enfants en concurrence: École = source de stress (voire d’échec) </a:t>
            </a:r>
            <a:r>
              <a:rPr lang="fr-CA" dirty="0">
                <a:solidFill>
                  <a:schemeClr val="tx1"/>
                </a:solidFill>
                <a:latin typeface="+mj-lt"/>
                <a:cs typeface="Arial" panose="020B0604020202020204" pitchFamily="34" charset="0"/>
              </a:rPr>
              <a:t>(Conseil supérieur de l’éducation, </a:t>
            </a:r>
            <a:r>
              <a:rPr lang="fr-CA" dirty="0" smtClean="0">
                <a:solidFill>
                  <a:schemeClr val="tx1"/>
                </a:solidFill>
                <a:latin typeface="+mj-lt"/>
                <a:cs typeface="Arial" panose="020B0604020202020204" pitchFamily="34" charset="0"/>
              </a:rPr>
              <a:t>2016)</a:t>
            </a:r>
            <a:endParaRPr lang="fr-CA" sz="1400" dirty="0" smtClean="0">
              <a:solidFill>
                <a:schemeClr val="tx1"/>
              </a:solidFill>
              <a:latin typeface="+mj-lt"/>
              <a:cs typeface="Arial" panose="020B0604020202020204" pitchFamily="34" charset="0"/>
            </a:endParaRPr>
          </a:p>
          <a:p>
            <a:r>
              <a:rPr lang="fr-CA" dirty="0" smtClean="0">
                <a:latin typeface="+mj-lt"/>
              </a:rPr>
              <a:t>Les </a:t>
            </a:r>
            <a:r>
              <a:rPr lang="fr-CA" dirty="0">
                <a:latin typeface="+mj-lt"/>
              </a:rPr>
              <a:t>résultats issus des tests </a:t>
            </a:r>
            <a:r>
              <a:rPr lang="fr-CA" dirty="0" smtClean="0">
                <a:latin typeface="+mj-lt"/>
              </a:rPr>
              <a:t>peu fiables </a:t>
            </a:r>
            <a:r>
              <a:rPr lang="fr-CA" dirty="0" smtClean="0">
                <a:latin typeface="+mj-lt"/>
              </a:rPr>
              <a:t>car</a:t>
            </a:r>
            <a:r>
              <a:rPr lang="fr-CA" dirty="0">
                <a:latin typeface="+mj-lt"/>
              </a:rPr>
              <a:t> </a:t>
            </a:r>
            <a:r>
              <a:rPr lang="fr-CA" dirty="0" smtClean="0">
                <a:latin typeface="+mj-lt"/>
              </a:rPr>
              <a:t>les facteurs suivants ne sont pas pris en compte:</a:t>
            </a:r>
            <a:endParaRPr lang="fr-CA" dirty="0" smtClean="0">
              <a:latin typeface="+mj-lt"/>
            </a:endParaRPr>
          </a:p>
          <a:p>
            <a:pPr>
              <a:buFont typeface="Arial" panose="020B0604020202020204" pitchFamily="34" charset="0"/>
              <a:buChar char="•"/>
            </a:pPr>
            <a:r>
              <a:rPr lang="fr-CA" dirty="0" smtClean="0">
                <a:latin typeface="+mj-lt"/>
              </a:rPr>
              <a:t>Le manque </a:t>
            </a:r>
            <a:r>
              <a:rPr lang="fr-CA" dirty="0">
                <a:latin typeface="+mj-lt"/>
              </a:rPr>
              <a:t>de motivation à </a:t>
            </a:r>
            <a:r>
              <a:rPr lang="fr-CA" dirty="0" smtClean="0">
                <a:latin typeface="+mj-lt"/>
              </a:rPr>
              <a:t>participer</a:t>
            </a:r>
            <a:r>
              <a:rPr lang="fr-CA" dirty="0">
                <a:latin typeface="+mj-lt"/>
              </a:rPr>
              <a:t> </a:t>
            </a:r>
            <a:r>
              <a:rPr lang="fr-CA" dirty="0" smtClean="0">
                <a:latin typeface="+mj-lt"/>
              </a:rPr>
              <a:t>chez les enfants</a:t>
            </a:r>
          </a:p>
          <a:p>
            <a:pPr>
              <a:buFont typeface="Arial" panose="020B0604020202020204" pitchFamily="34" charset="0"/>
              <a:buChar char="•"/>
            </a:pPr>
            <a:r>
              <a:rPr lang="fr-CA" dirty="0" smtClean="0">
                <a:latin typeface="+mj-lt"/>
              </a:rPr>
              <a:t>Le </a:t>
            </a:r>
            <a:r>
              <a:rPr lang="fr-CA" dirty="0" smtClean="0">
                <a:latin typeface="+mj-lt"/>
              </a:rPr>
              <a:t>  </a:t>
            </a:r>
            <a:r>
              <a:rPr lang="fr-CA" dirty="0">
                <a:latin typeface="+mj-lt"/>
              </a:rPr>
              <a:t>bagage culturel </a:t>
            </a:r>
            <a:r>
              <a:rPr lang="fr-CA" dirty="0" smtClean="0">
                <a:latin typeface="+mj-lt"/>
              </a:rPr>
              <a:t>antérieur insuffisant</a:t>
            </a:r>
          </a:p>
          <a:p>
            <a:pPr>
              <a:buFont typeface="Arial" panose="020B0604020202020204" pitchFamily="34" charset="0"/>
              <a:buChar char="•"/>
            </a:pPr>
            <a:r>
              <a:rPr lang="fr-CA" dirty="0" smtClean="0">
                <a:latin typeface="+mj-lt"/>
              </a:rPr>
              <a:t> </a:t>
            </a:r>
            <a:r>
              <a:rPr lang="fr-CA" dirty="0" smtClean="0">
                <a:latin typeface="+mj-lt"/>
              </a:rPr>
              <a:t>La </a:t>
            </a:r>
            <a:r>
              <a:rPr lang="fr-CA" dirty="0" smtClean="0">
                <a:latin typeface="+mj-lt"/>
              </a:rPr>
              <a:t> </a:t>
            </a:r>
            <a:r>
              <a:rPr lang="fr-CA" dirty="0" smtClean="0">
                <a:latin typeface="+mj-lt"/>
              </a:rPr>
              <a:t>capacité </a:t>
            </a:r>
            <a:r>
              <a:rPr lang="fr-CA" dirty="0">
                <a:latin typeface="+mj-lt"/>
              </a:rPr>
              <a:t>de concentration de courte durée (</a:t>
            </a:r>
            <a:r>
              <a:rPr lang="fr-CA" dirty="0" smtClean="0">
                <a:latin typeface="+mj-lt"/>
              </a:rPr>
              <a:t>Enzo </a:t>
            </a:r>
            <a:r>
              <a:rPr lang="fr-CA" dirty="0">
                <a:latin typeface="+mj-lt"/>
              </a:rPr>
              <a:t>et </a:t>
            </a:r>
            <a:r>
              <a:rPr lang="fr-CA" dirty="0" err="1">
                <a:latin typeface="+mj-lt"/>
              </a:rPr>
              <a:t>Morrow</a:t>
            </a:r>
            <a:r>
              <a:rPr lang="fr-CA" dirty="0">
                <a:latin typeface="+mj-lt"/>
              </a:rPr>
              <a:t>, 2009; </a:t>
            </a:r>
            <a:r>
              <a:rPr lang="fr-CA" dirty="0" err="1">
                <a:latin typeface="+mj-lt"/>
              </a:rPr>
              <a:t>Pellegrini</a:t>
            </a:r>
            <a:r>
              <a:rPr lang="fr-CA" dirty="0">
                <a:latin typeface="+mj-lt"/>
              </a:rPr>
              <a:t>, 1998</a:t>
            </a:r>
            <a:r>
              <a:rPr lang="fr-CA" dirty="0" smtClean="0">
                <a:latin typeface="+mj-lt"/>
              </a:rPr>
              <a:t>)</a:t>
            </a:r>
          </a:p>
          <a:p>
            <a:pPr>
              <a:buFont typeface="Arial" panose="020B0604020202020204" pitchFamily="34" charset="0"/>
              <a:buChar char="•"/>
            </a:pPr>
            <a:r>
              <a:rPr lang="fr-CA" dirty="0" smtClean="0">
                <a:latin typeface="+mj-lt"/>
              </a:rPr>
              <a:t>L’envie </a:t>
            </a:r>
            <a:r>
              <a:rPr lang="fr-CA" dirty="0" smtClean="0">
                <a:latin typeface="+mj-lt"/>
              </a:rPr>
              <a:t>de plaire chez l’enfant</a:t>
            </a:r>
          </a:p>
          <a:p>
            <a:pPr marL="0" indent="0">
              <a:buNone/>
            </a:pPr>
            <a:endParaRPr lang="fr-CA" dirty="0" smtClean="0"/>
          </a:p>
          <a:p>
            <a:pPr>
              <a:buFont typeface="Wingdings" panose="05000000000000000000" pitchFamily="2" charset="2"/>
              <a:buChar char="Ø"/>
            </a:pPr>
            <a:endParaRPr lang="fr-CA" dirty="0"/>
          </a:p>
          <a:p>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24</a:t>
            </a:fld>
            <a:endParaRPr lang="fr-CA"/>
          </a:p>
        </p:txBody>
      </p:sp>
    </p:spTree>
    <p:extLst>
      <p:ext uri="{BB962C8B-B14F-4D97-AF65-F5344CB8AC3E}">
        <p14:creationId xmlns:p14="http://schemas.microsoft.com/office/powerpoint/2010/main" val="28536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2000" b="1" dirty="0" smtClean="0"/>
              <a:t>Modèle de l’évaluation dynamique</a:t>
            </a:r>
            <a:endParaRPr lang="fr-CA" sz="2000" dirty="0"/>
          </a:p>
        </p:txBody>
      </p:sp>
      <p:sp>
        <p:nvSpPr>
          <p:cNvPr id="4" name="Rectangle 3"/>
          <p:cNvSpPr/>
          <p:nvPr/>
        </p:nvSpPr>
        <p:spPr>
          <a:xfrm>
            <a:off x="1327150" y="2019300"/>
            <a:ext cx="6483351" cy="2169825"/>
          </a:xfrm>
          <a:prstGeom prst="rect">
            <a:avLst/>
          </a:prstGeom>
        </p:spPr>
        <p:txBody>
          <a:bodyPr wrap="square">
            <a:spAutoFit/>
          </a:bodyPr>
          <a:lstStyle/>
          <a:p>
            <a:pPr algn="ctr"/>
            <a:r>
              <a:rPr lang="fr-CA" sz="2700" b="1" dirty="0">
                <a:solidFill>
                  <a:schemeClr val="tx2"/>
                </a:solidFill>
                <a:latin typeface="Kristen ITC" panose="03050502040202030202" pitchFamily="66" charset="0"/>
                <a:ea typeface="Calibri" panose="020F0502020204030204" pitchFamily="34" charset="0"/>
              </a:rPr>
              <a:t>« Ce qui est important pour l'école, </a:t>
            </a:r>
            <a:endParaRPr lang="fr-CA" sz="2700" b="1" dirty="0" smtClean="0">
              <a:solidFill>
                <a:schemeClr val="tx2"/>
              </a:solidFill>
              <a:latin typeface="Kristen ITC" panose="03050502040202030202" pitchFamily="66" charset="0"/>
              <a:ea typeface="Calibri" panose="020F0502020204030204" pitchFamily="34" charset="0"/>
            </a:endParaRPr>
          </a:p>
          <a:p>
            <a:pPr algn="ctr"/>
            <a:r>
              <a:rPr lang="fr-CA" sz="2700" b="1" dirty="0" smtClean="0">
                <a:solidFill>
                  <a:schemeClr val="tx2"/>
                </a:solidFill>
                <a:latin typeface="Kristen ITC" panose="03050502040202030202" pitchFamily="66" charset="0"/>
                <a:ea typeface="Calibri" panose="020F0502020204030204" pitchFamily="34" charset="0"/>
              </a:rPr>
              <a:t>ce </a:t>
            </a:r>
            <a:r>
              <a:rPr lang="fr-CA" sz="2700" b="1" dirty="0">
                <a:solidFill>
                  <a:schemeClr val="tx2"/>
                </a:solidFill>
                <a:latin typeface="Kristen ITC" panose="03050502040202030202" pitchFamily="66" charset="0"/>
                <a:ea typeface="Calibri" panose="020F0502020204030204" pitchFamily="34" charset="0"/>
              </a:rPr>
              <a:t>n'est pas ce que l'enfant a déjà </a:t>
            </a:r>
            <a:endParaRPr lang="fr-CA" sz="2700" b="1" dirty="0" smtClean="0">
              <a:solidFill>
                <a:schemeClr val="tx2"/>
              </a:solidFill>
              <a:latin typeface="Kristen ITC" panose="03050502040202030202" pitchFamily="66" charset="0"/>
              <a:ea typeface="Calibri" panose="020F0502020204030204" pitchFamily="34" charset="0"/>
            </a:endParaRPr>
          </a:p>
          <a:p>
            <a:pPr algn="ctr"/>
            <a:r>
              <a:rPr lang="fr-CA" sz="2700" b="1" dirty="0" smtClean="0">
                <a:solidFill>
                  <a:schemeClr val="tx2"/>
                </a:solidFill>
                <a:latin typeface="Kristen ITC" panose="03050502040202030202" pitchFamily="66" charset="0"/>
                <a:ea typeface="Calibri" panose="020F0502020204030204" pitchFamily="34" charset="0"/>
              </a:rPr>
              <a:t>appris</a:t>
            </a:r>
            <a:r>
              <a:rPr lang="fr-CA" sz="2700" b="1" dirty="0">
                <a:solidFill>
                  <a:schemeClr val="tx2"/>
                </a:solidFill>
                <a:latin typeface="Kristen ITC" panose="03050502040202030202" pitchFamily="66" charset="0"/>
                <a:ea typeface="Calibri" panose="020F0502020204030204" pitchFamily="34" charset="0"/>
              </a:rPr>
              <a:t>, mais ce qu'il est capable </a:t>
            </a:r>
            <a:endParaRPr lang="fr-CA" sz="2700" b="1" dirty="0" smtClean="0">
              <a:solidFill>
                <a:schemeClr val="tx2"/>
              </a:solidFill>
              <a:latin typeface="Kristen ITC" panose="03050502040202030202" pitchFamily="66" charset="0"/>
              <a:ea typeface="Calibri" panose="020F0502020204030204" pitchFamily="34" charset="0"/>
            </a:endParaRPr>
          </a:p>
          <a:p>
            <a:pPr algn="ctr"/>
            <a:r>
              <a:rPr lang="fr-CA" sz="2700" b="1" dirty="0" smtClean="0">
                <a:solidFill>
                  <a:schemeClr val="tx2"/>
                </a:solidFill>
                <a:latin typeface="Kristen ITC" panose="03050502040202030202" pitchFamily="66" charset="0"/>
                <a:ea typeface="Calibri" panose="020F0502020204030204" pitchFamily="34" charset="0"/>
              </a:rPr>
              <a:t>d'apprendre</a:t>
            </a:r>
            <a:r>
              <a:rPr lang="fr-CA" sz="2700" b="1" dirty="0">
                <a:solidFill>
                  <a:schemeClr val="tx2"/>
                </a:solidFill>
                <a:latin typeface="Kristen ITC" panose="03050502040202030202" pitchFamily="66" charset="0"/>
                <a:ea typeface="Calibri" panose="020F0502020204030204" pitchFamily="34" charset="0"/>
              </a:rPr>
              <a:t> » </a:t>
            </a:r>
          </a:p>
          <a:p>
            <a:pPr algn="ctr"/>
            <a:r>
              <a:rPr lang="fr-CA" sz="2700" b="1" dirty="0">
                <a:solidFill>
                  <a:schemeClr val="tx2"/>
                </a:solidFill>
                <a:latin typeface="Kristen ITC" panose="03050502040202030202" pitchFamily="66" charset="0"/>
                <a:ea typeface="Calibri" panose="020F0502020204030204" pitchFamily="34" charset="0"/>
              </a:rPr>
              <a:t>(Vygotsky, 1933b, p. 189), </a:t>
            </a:r>
            <a:endParaRPr lang="fr-CA" sz="2700" b="1" dirty="0">
              <a:solidFill>
                <a:schemeClr val="tx2"/>
              </a:solidFill>
              <a:latin typeface="Kristen ITC" panose="03050502040202030202" pitchFamily="66" charset="0"/>
            </a:endParaRPr>
          </a:p>
        </p:txBody>
      </p:sp>
    </p:spTree>
    <p:extLst>
      <p:ext uri="{BB962C8B-B14F-4D97-AF65-F5344CB8AC3E}">
        <p14:creationId xmlns:p14="http://schemas.microsoft.com/office/powerpoint/2010/main" val="279690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787651" y="313688"/>
            <a:ext cx="8248845" cy="601878"/>
          </a:xfrm>
        </p:spPr>
        <p:txBody>
          <a:bodyPr>
            <a:normAutofit/>
          </a:bodyPr>
          <a:lstStyle/>
          <a:p>
            <a:pPr algn="ctr"/>
            <a:r>
              <a:rPr lang="fr-CA" sz="2000" b="1" dirty="0" smtClean="0"/>
              <a:t>Évaluation dans la zone de développement proximal</a:t>
            </a:r>
            <a:endParaRPr lang="fr-CA" sz="2000" b="1" dirty="0"/>
          </a:p>
        </p:txBody>
      </p:sp>
      <p:sp>
        <p:nvSpPr>
          <p:cNvPr id="3" name="Espace réservé du contenu 2"/>
          <p:cNvSpPr>
            <a:spLocks noGrp="1"/>
          </p:cNvSpPr>
          <p:nvPr>
            <p:ph idx="1"/>
          </p:nvPr>
        </p:nvSpPr>
        <p:spPr>
          <a:xfrm>
            <a:off x="1543052" y="1752656"/>
            <a:ext cx="6261100" cy="2699487"/>
          </a:xfrm>
        </p:spPr>
        <p:txBody>
          <a:bodyPr>
            <a:normAutofit/>
          </a:bodyPr>
          <a:lstStyle/>
          <a:p>
            <a:pPr marL="0" indent="0" algn="ctr">
              <a:lnSpc>
                <a:spcPct val="150000"/>
              </a:lnSpc>
              <a:buNone/>
            </a:pPr>
            <a:r>
              <a:rPr lang="fr-CA" dirty="0">
                <a:solidFill>
                  <a:schemeClr val="tx1"/>
                </a:solidFill>
                <a:latin typeface="Arial" panose="020B0604020202020204" pitchFamily="34" charset="0"/>
                <a:cs typeface="Arial" panose="020B0604020202020204" pitchFamily="34" charset="0"/>
              </a:rPr>
              <a:t>Selon la perspective </a:t>
            </a:r>
            <a:r>
              <a:rPr lang="fr-CA" dirty="0" err="1">
                <a:solidFill>
                  <a:schemeClr val="tx1"/>
                </a:solidFill>
                <a:latin typeface="Arial" panose="020B0604020202020204" pitchFamily="34" charset="0"/>
                <a:cs typeface="Arial" panose="020B0604020202020204" pitchFamily="34" charset="0"/>
              </a:rPr>
              <a:t>vygotskienne</a:t>
            </a:r>
            <a:r>
              <a:rPr lang="fr-CA" dirty="0">
                <a:solidFill>
                  <a:schemeClr val="tx1"/>
                </a:solidFill>
                <a:latin typeface="Arial" panose="020B0604020202020204" pitchFamily="34" charset="0"/>
                <a:cs typeface="Arial" panose="020B0604020202020204" pitchFamily="34" charset="0"/>
              </a:rPr>
              <a:t>, l’évaluation doit tenir compte à la fois du </a:t>
            </a:r>
            <a:r>
              <a:rPr lang="fr-CA" u="sng" dirty="0">
                <a:solidFill>
                  <a:schemeClr val="tx1"/>
                </a:solidFill>
                <a:latin typeface="Arial" panose="020B0604020202020204" pitchFamily="34" charset="0"/>
                <a:cs typeface="Arial" panose="020B0604020202020204" pitchFamily="34" charset="0"/>
              </a:rPr>
              <a:t>niveau de performance sans assistance et de celui avec assistance</a:t>
            </a:r>
            <a:r>
              <a:rPr lang="fr-CA" dirty="0">
                <a:solidFill>
                  <a:schemeClr val="tx1"/>
                </a:solidFill>
                <a:latin typeface="Arial" panose="020B0604020202020204" pitchFamily="34" charset="0"/>
                <a:cs typeface="Arial" panose="020B0604020202020204" pitchFamily="34" charset="0"/>
              </a:rPr>
              <a:t>. Ainsi, l’enseignant obtient un « portrait d’ensemble » beaucoup plus riche et les renseignements obtenus lui offrent davantage de </a:t>
            </a:r>
            <a:r>
              <a:rPr lang="fr-CA" u="sng" dirty="0">
                <a:solidFill>
                  <a:schemeClr val="tx1"/>
                </a:solidFill>
                <a:latin typeface="Arial" panose="020B0604020202020204" pitchFamily="34" charset="0"/>
                <a:cs typeface="Arial" panose="020B0604020202020204" pitchFamily="34" charset="0"/>
              </a:rPr>
              <a:t>pistes d’intervention de soutien </a:t>
            </a:r>
            <a:r>
              <a:rPr lang="fr-CA" dirty="0">
                <a:solidFill>
                  <a:schemeClr val="tx1"/>
                </a:solidFill>
                <a:latin typeface="Arial" panose="020B0604020202020204" pitchFamily="34" charset="0"/>
                <a:cs typeface="Arial" panose="020B0604020202020204" pitchFamily="34" charset="0"/>
              </a:rPr>
              <a:t>(</a:t>
            </a:r>
            <a:r>
              <a:rPr lang="fr-CA" dirty="0" err="1">
                <a:solidFill>
                  <a:schemeClr val="tx1"/>
                </a:solidFill>
                <a:latin typeface="Arial" panose="020B0604020202020204" pitchFamily="34" charset="0"/>
                <a:cs typeface="Arial" panose="020B0604020202020204" pitchFamily="34" charset="0"/>
              </a:rPr>
              <a:t>Bodrova</a:t>
            </a:r>
            <a:r>
              <a:rPr lang="fr-CA" dirty="0">
                <a:solidFill>
                  <a:schemeClr val="tx1"/>
                </a:solidFill>
                <a:latin typeface="Arial" panose="020B0604020202020204" pitchFamily="34" charset="0"/>
                <a:cs typeface="Arial" panose="020B0604020202020204" pitchFamily="34" charset="0"/>
              </a:rPr>
              <a:t> et Leong, 2012).</a:t>
            </a:r>
          </a:p>
          <a:p>
            <a:pPr>
              <a:buFontTx/>
              <a:buChar char="-"/>
            </a:pPr>
            <a:endParaRPr lang="fr-CA" dirty="0">
              <a:solidFill>
                <a:schemeClr val="tx1"/>
              </a:solidFill>
              <a:latin typeface="Arial" panose="020B0604020202020204" pitchFamily="34" charset="0"/>
              <a:cs typeface="Arial" panose="020B0604020202020204" pitchFamily="34" charset="0"/>
            </a:endParaRPr>
          </a:p>
        </p:txBody>
      </p:sp>
      <p:graphicFrame>
        <p:nvGraphicFramePr>
          <p:cNvPr id="6" name="Diagramme 5">
            <a:extLst>
              <a:ext uri="{FF2B5EF4-FFF2-40B4-BE49-F238E27FC236}">
                <a16:creationId xmlns:a16="http://schemas.microsoft.com/office/drawing/2014/main" id="{A73AA1AA-F57A-40A5-A41E-F0F7FCE4D7F1}"/>
              </a:ext>
            </a:extLst>
          </p:cNvPr>
          <p:cNvGraphicFramePr/>
          <p:nvPr>
            <p:extLst/>
          </p:nvPr>
        </p:nvGraphicFramePr>
        <p:xfrm>
          <a:off x="1708151" y="3839739"/>
          <a:ext cx="6096000" cy="1303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 coins arrondis 6">
            <a:extLst>
              <a:ext uri="{FF2B5EF4-FFF2-40B4-BE49-F238E27FC236}">
                <a16:creationId xmlns:a16="http://schemas.microsoft.com/office/drawing/2014/main" id="{00174C73-D588-4DE0-9999-DAA5624370FB}"/>
              </a:ext>
            </a:extLst>
          </p:cNvPr>
          <p:cNvSpPr/>
          <p:nvPr/>
        </p:nvSpPr>
        <p:spPr>
          <a:xfrm>
            <a:off x="3361099" y="3945047"/>
            <a:ext cx="2220363" cy="113535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ZoneTexte 7">
            <a:extLst>
              <a:ext uri="{FF2B5EF4-FFF2-40B4-BE49-F238E27FC236}">
                <a16:creationId xmlns:a16="http://schemas.microsoft.com/office/drawing/2014/main" id="{4F007CF2-5043-4CA0-8981-EDFCA1C242C8}"/>
              </a:ext>
            </a:extLst>
          </p:cNvPr>
          <p:cNvSpPr txBox="1"/>
          <p:nvPr/>
        </p:nvSpPr>
        <p:spPr>
          <a:xfrm>
            <a:off x="3670049" y="3945047"/>
            <a:ext cx="1602462" cy="415498"/>
          </a:xfrm>
          <a:prstGeom prst="rect">
            <a:avLst/>
          </a:prstGeom>
          <a:noFill/>
        </p:spPr>
        <p:txBody>
          <a:bodyPr wrap="square" rtlCol="0">
            <a:spAutoFit/>
          </a:bodyPr>
          <a:lstStyle/>
          <a:p>
            <a:pPr algn="ctr"/>
            <a:r>
              <a:rPr lang="fr-CA" sz="1050" dirty="0">
                <a:solidFill>
                  <a:srgbClr val="F8B323"/>
                </a:solidFill>
              </a:rPr>
              <a:t>Zone du développement proximal</a:t>
            </a:r>
            <a:endParaRPr lang="en-US" sz="1050" dirty="0">
              <a:solidFill>
                <a:srgbClr val="F8B323"/>
              </a:solidFill>
            </a:endParaRPr>
          </a:p>
        </p:txBody>
      </p:sp>
    </p:spTree>
    <p:extLst>
      <p:ext uri="{BB962C8B-B14F-4D97-AF65-F5344CB8AC3E}">
        <p14:creationId xmlns:p14="http://schemas.microsoft.com/office/powerpoint/2010/main" val="301743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2000" b="1" dirty="0">
                <a:solidFill>
                  <a:schemeClr val="tx1"/>
                </a:solidFill>
              </a:rPr>
              <a:t>La notion de réussite</a:t>
            </a:r>
          </a:p>
        </p:txBody>
      </p:sp>
      <p:graphicFrame>
        <p:nvGraphicFramePr>
          <p:cNvPr id="4" name="Tableau 3"/>
          <p:cNvGraphicFramePr>
            <a:graphicFrameLocks noGrp="1"/>
          </p:cNvGraphicFramePr>
          <p:nvPr>
            <p:extLst/>
          </p:nvPr>
        </p:nvGraphicFramePr>
        <p:xfrm>
          <a:off x="1400175" y="1202395"/>
          <a:ext cx="6343650" cy="2266951"/>
        </p:xfrm>
        <a:graphic>
          <a:graphicData uri="http://schemas.openxmlformats.org/drawingml/2006/table">
            <a:tbl>
              <a:tblPr lastCol="1" bandRow="1" bandCol="1">
                <a:tableStyleId>{5C22544A-7EE6-4342-B048-85BDC9FD1C3A}</a:tableStyleId>
              </a:tblPr>
              <a:tblGrid>
                <a:gridCol w="3171825">
                  <a:extLst>
                    <a:ext uri="{9D8B030D-6E8A-4147-A177-3AD203B41FA5}">
                      <a16:colId xmlns:a16="http://schemas.microsoft.com/office/drawing/2014/main" val="20000"/>
                    </a:ext>
                  </a:extLst>
                </a:gridCol>
                <a:gridCol w="3171825">
                  <a:extLst>
                    <a:ext uri="{9D8B030D-6E8A-4147-A177-3AD203B41FA5}">
                      <a16:colId xmlns:a16="http://schemas.microsoft.com/office/drawing/2014/main" val="20001"/>
                    </a:ext>
                  </a:extLst>
                </a:gridCol>
              </a:tblGrid>
              <a:tr h="355601">
                <a:tc>
                  <a:txBody>
                    <a:bodyPr/>
                    <a:lstStyle/>
                    <a:p>
                      <a:pPr algn="ctr"/>
                      <a:r>
                        <a:rPr lang="fr-CA" sz="1400" b="1" dirty="0">
                          <a:latin typeface="Arial" panose="020B0604020202020204" pitchFamily="34" charset="0"/>
                          <a:cs typeface="Arial" panose="020B0604020202020204" pitchFamily="34" charset="0"/>
                        </a:rPr>
                        <a:t>La réussite absolue</a:t>
                      </a:r>
                    </a:p>
                  </a:txBody>
                  <a:tcPr marL="68580" marR="68580" marT="34290" marB="34290"/>
                </a:tc>
                <a:tc>
                  <a:txBody>
                    <a:bodyPr/>
                    <a:lstStyle/>
                    <a:p>
                      <a:pPr algn="ctr"/>
                      <a:r>
                        <a:rPr lang="fr-CA" sz="1400" dirty="0">
                          <a:solidFill>
                            <a:schemeClr val="tx2"/>
                          </a:solidFill>
                          <a:latin typeface="Arial" panose="020B0604020202020204" pitchFamily="34" charset="0"/>
                          <a:cs typeface="Arial" panose="020B0604020202020204" pitchFamily="34" charset="0"/>
                        </a:rPr>
                        <a:t>La réussite</a:t>
                      </a:r>
                      <a:r>
                        <a:rPr lang="fr-CA" sz="1400" baseline="0" dirty="0">
                          <a:solidFill>
                            <a:schemeClr val="tx2"/>
                          </a:solidFill>
                          <a:latin typeface="Arial" panose="020B0604020202020204" pitchFamily="34" charset="0"/>
                          <a:cs typeface="Arial" panose="020B0604020202020204" pitchFamily="34" charset="0"/>
                        </a:rPr>
                        <a:t> relative</a:t>
                      </a:r>
                      <a:endParaRPr lang="fr-CA" sz="1400" b="1" dirty="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1168400">
                <a:tc>
                  <a:txBody>
                    <a:bodyPr/>
                    <a:lstStyle/>
                    <a:p>
                      <a:pPr algn="ctr"/>
                      <a:r>
                        <a:rPr lang="fr-CA" sz="1400" kern="1200" dirty="0">
                          <a:effectLst/>
                          <a:latin typeface="Arial" panose="020B0604020202020204" pitchFamily="34" charset="0"/>
                          <a:cs typeface="Arial" panose="020B0604020202020204" pitchFamily="34" charset="0"/>
                        </a:rPr>
                        <a:t>L’élève ayant le mieux réussi est celui qui démontre le plus haut quotient intellectuel (QI), donc celui qui obtient la meilleure note lors d’une performance sans assistance.</a:t>
                      </a:r>
                      <a:endParaRPr lang="fr-CA" sz="1400" dirty="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fr-CA" sz="1400" b="0" kern="1200" dirty="0">
                          <a:solidFill>
                            <a:schemeClr val="tx2"/>
                          </a:solidFill>
                          <a:effectLst/>
                          <a:latin typeface="Arial" panose="020B0604020202020204" pitchFamily="34" charset="0"/>
                          <a:cs typeface="Arial" panose="020B0604020202020204" pitchFamily="34" charset="0"/>
                        </a:rPr>
                        <a:t>L’élève qui a le plus progressé d’une performance sans assistance à une autre avec assistance</a:t>
                      </a:r>
                      <a:r>
                        <a:rPr lang="fr-CA" sz="1400" b="0" kern="1200" baseline="0" dirty="0">
                          <a:solidFill>
                            <a:schemeClr val="tx2"/>
                          </a:solidFill>
                          <a:effectLst/>
                          <a:latin typeface="Arial" panose="020B0604020202020204" pitchFamily="34" charset="0"/>
                          <a:cs typeface="Arial" panose="020B0604020202020204" pitchFamily="34" charset="0"/>
                        </a:rPr>
                        <a:t> </a:t>
                      </a:r>
                      <a:r>
                        <a:rPr lang="fr-CA" sz="1400" b="0" kern="1200" dirty="0">
                          <a:solidFill>
                            <a:schemeClr val="tx2"/>
                          </a:solidFill>
                          <a:effectLst/>
                          <a:latin typeface="Arial" panose="020B0604020202020204" pitchFamily="34" charset="0"/>
                          <a:cs typeface="Arial" panose="020B0604020202020204" pitchFamily="34" charset="0"/>
                        </a:rPr>
                        <a:t>est celui qui a le mieux réussi. </a:t>
                      </a:r>
                      <a:endParaRPr lang="fr-CA" sz="1400" b="0" dirty="0">
                        <a:solidFill>
                          <a:schemeClr val="tx2"/>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742950">
                <a:tc>
                  <a:txBody>
                    <a:bodyPr/>
                    <a:lstStyle/>
                    <a:p>
                      <a:pPr algn="ctr"/>
                      <a:r>
                        <a:rPr lang="fr-CA" sz="1400" dirty="0">
                          <a:latin typeface="Arial" panose="020B0604020202020204" pitchFamily="34" charset="0"/>
                          <a:cs typeface="Arial" panose="020B0604020202020204" pitchFamily="34" charset="0"/>
                        </a:rPr>
                        <a:t>La performance de l’élève</a:t>
                      </a:r>
                      <a:r>
                        <a:rPr lang="fr-CA" sz="1400" baseline="0" dirty="0">
                          <a:latin typeface="Arial" panose="020B0604020202020204" pitchFamily="34" charset="0"/>
                          <a:cs typeface="Arial" panose="020B0604020202020204" pitchFamily="34" charset="0"/>
                        </a:rPr>
                        <a:t> est comparée à celle établie par une norme.</a:t>
                      </a:r>
                      <a:endParaRPr lang="fr-CA" sz="1400" dirty="0">
                        <a:solidFill>
                          <a:schemeClr val="tx2"/>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fr-CA" sz="1400" b="0" dirty="0">
                          <a:solidFill>
                            <a:schemeClr val="tx2"/>
                          </a:solidFill>
                          <a:latin typeface="Arial" panose="020B0604020202020204" pitchFamily="34" charset="0"/>
                          <a:cs typeface="Arial" panose="020B0604020202020204" pitchFamily="34" charset="0"/>
                        </a:rPr>
                        <a:t>La performance de l’élève est comparée à ses propres    performances antérieures.</a:t>
                      </a:r>
                    </a:p>
                  </a:txBody>
                  <a:tcPr marL="68580" marR="68580" marT="34290" marB="34290"/>
                </a:tc>
                <a:extLst>
                  <a:ext uri="{0D108BD9-81ED-4DB2-BD59-A6C34878D82A}">
                    <a16:rowId xmlns:a16="http://schemas.microsoft.com/office/drawing/2014/main" val="10002"/>
                  </a:ext>
                </a:extLst>
              </a:tr>
            </a:tbl>
          </a:graphicData>
        </a:graphic>
      </p:graphicFrame>
      <p:sp>
        <p:nvSpPr>
          <p:cNvPr id="5" name="Rectangle 4"/>
          <p:cNvSpPr/>
          <p:nvPr/>
        </p:nvSpPr>
        <p:spPr>
          <a:xfrm>
            <a:off x="1235219" y="3679466"/>
            <a:ext cx="6673562" cy="1200329"/>
          </a:xfrm>
          <a:prstGeom prst="rect">
            <a:avLst/>
          </a:prstGeom>
        </p:spPr>
        <p:txBody>
          <a:bodyPr wrap="square">
            <a:spAutoFit/>
          </a:bodyPr>
          <a:lstStyle/>
          <a:p>
            <a:pPr algn="ctr"/>
            <a:r>
              <a:rPr lang="fr-CA" dirty="0">
                <a:solidFill>
                  <a:schemeClr val="tx2"/>
                </a:solidFill>
                <a:latin typeface="Arial" panose="020B0604020202020204" pitchFamily="34" charset="0"/>
                <a:ea typeface="Calibri" panose="020F0502020204030204" pitchFamily="34" charset="0"/>
                <a:cs typeface="Arial" panose="020B0604020202020204" pitchFamily="34" charset="0"/>
              </a:rPr>
              <a:t>M</a:t>
            </a:r>
            <a:r>
              <a:rPr lang="fr-CA" dirty="0" smtClean="0">
                <a:solidFill>
                  <a:schemeClr val="tx2"/>
                </a:solidFill>
                <a:latin typeface="Arial" panose="020B0604020202020204" pitchFamily="34" charset="0"/>
                <a:ea typeface="Calibri" panose="020F0502020204030204" pitchFamily="34" charset="0"/>
                <a:cs typeface="Arial" panose="020B0604020202020204" pitchFamily="34" charset="0"/>
              </a:rPr>
              <a:t>ême </a:t>
            </a:r>
            <a:r>
              <a:rPr lang="fr-CA" dirty="0">
                <a:solidFill>
                  <a:schemeClr val="tx2"/>
                </a:solidFill>
                <a:latin typeface="Arial" panose="020B0604020202020204" pitchFamily="34" charset="0"/>
                <a:ea typeface="Calibri" panose="020F0502020204030204" pitchFamily="34" charset="0"/>
                <a:cs typeface="Arial" panose="020B0604020202020204" pitchFamily="34" charset="0"/>
              </a:rPr>
              <a:t>si un élève éprouve des difficultés à accomplir une tâche seul, s’il démontre une ZDP étendue en réussissant plusieurs </a:t>
            </a:r>
            <a:endParaRPr lang="fr-CA"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a:p>
            <a:pPr algn="ctr"/>
            <a:r>
              <a:rPr lang="fr-CA" dirty="0" smtClean="0">
                <a:solidFill>
                  <a:schemeClr val="tx2"/>
                </a:solidFill>
                <a:latin typeface="Arial" panose="020B0604020202020204" pitchFamily="34" charset="0"/>
                <a:ea typeface="Calibri" panose="020F0502020204030204" pitchFamily="34" charset="0"/>
                <a:cs typeface="Arial" panose="020B0604020202020204" pitchFamily="34" charset="0"/>
              </a:rPr>
              <a:t>tâches </a:t>
            </a:r>
            <a:r>
              <a:rPr lang="fr-CA" dirty="0">
                <a:solidFill>
                  <a:schemeClr val="tx2"/>
                </a:solidFill>
                <a:latin typeface="Arial" panose="020B0604020202020204" pitchFamily="34" charset="0"/>
                <a:ea typeface="Calibri" panose="020F0502020204030204" pitchFamily="34" charset="0"/>
                <a:cs typeface="Arial" panose="020B0604020202020204" pitchFamily="34" charset="0"/>
              </a:rPr>
              <a:t>avec assistance, il ne sera pas considéré à </a:t>
            </a:r>
            <a:r>
              <a:rPr lang="fr-CA" dirty="0" smtClean="0">
                <a:solidFill>
                  <a:schemeClr val="tx2"/>
                </a:solidFill>
                <a:latin typeface="Arial" panose="020B0604020202020204" pitchFamily="34" charset="0"/>
                <a:ea typeface="Calibri" panose="020F0502020204030204" pitchFamily="34" charset="0"/>
                <a:cs typeface="Arial" panose="020B0604020202020204" pitchFamily="34" charset="0"/>
              </a:rPr>
              <a:t>risque</a:t>
            </a:r>
          </a:p>
          <a:p>
            <a:pPr algn="ctr"/>
            <a:r>
              <a:rPr lang="fr-CA"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r>
              <a:rPr lang="fr-CA" dirty="0">
                <a:solidFill>
                  <a:schemeClr val="tx2"/>
                </a:solidFill>
                <a:latin typeface="Arial" panose="020B0604020202020204" pitchFamily="34" charset="0"/>
                <a:ea typeface="Calibri" panose="020F0502020204030204" pitchFamily="34" charset="0"/>
                <a:cs typeface="Arial" panose="020B0604020202020204" pitchFamily="34" charset="0"/>
              </a:rPr>
              <a:t>puisqu’il a </a:t>
            </a:r>
            <a:r>
              <a:rPr lang="fr-CA" b="1" dirty="0">
                <a:solidFill>
                  <a:schemeClr val="tx2"/>
                </a:solidFill>
                <a:latin typeface="Arial" panose="020B0604020202020204" pitchFamily="34" charset="0"/>
                <a:ea typeface="Calibri" panose="020F0502020204030204" pitchFamily="34" charset="0"/>
                <a:cs typeface="Arial" panose="020B0604020202020204" pitchFamily="34" charset="0"/>
              </a:rPr>
              <a:t>les outils nécessaires pour progresser</a:t>
            </a:r>
            <a:r>
              <a:rPr lang="fr-CA" dirty="0">
                <a:solidFill>
                  <a:schemeClr val="tx2"/>
                </a:solidFill>
                <a:latin typeface="Arial" panose="020B0604020202020204" pitchFamily="34" charset="0"/>
                <a:ea typeface="Calibri" panose="020F0502020204030204" pitchFamily="34" charset="0"/>
                <a:cs typeface="Arial" panose="020B0604020202020204" pitchFamily="34" charset="0"/>
              </a:rPr>
              <a:t>. </a:t>
            </a:r>
            <a:endParaRPr lang="fr-CA"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9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825814" y="304256"/>
            <a:ext cx="7931150" cy="810704"/>
          </a:xfrm>
        </p:spPr>
        <p:txBody>
          <a:bodyPr>
            <a:noAutofit/>
          </a:bodyPr>
          <a:lstStyle/>
          <a:p>
            <a:pPr algn="ctr"/>
            <a:r>
              <a:rPr lang="fr-CA" sz="2000" b="1" dirty="0"/>
              <a:t>Que nous révèle cette évaluation </a:t>
            </a:r>
            <a:r>
              <a:rPr lang="fr-CA" dirty="0"/>
              <a:t>?</a:t>
            </a:r>
          </a:p>
        </p:txBody>
      </p:sp>
      <p:sp>
        <p:nvSpPr>
          <p:cNvPr id="7" name="ZoneTexte 6"/>
          <p:cNvSpPr txBox="1"/>
          <p:nvPr/>
        </p:nvSpPr>
        <p:spPr>
          <a:xfrm>
            <a:off x="539552" y="1961069"/>
            <a:ext cx="2629069" cy="1131079"/>
          </a:xfrm>
          <a:prstGeom prst="rect">
            <a:avLst/>
          </a:prstGeom>
          <a:noFill/>
        </p:spPr>
        <p:txBody>
          <a:bodyPr wrap="square" rtlCol="0">
            <a:spAutoFit/>
          </a:bodyPr>
          <a:lstStyle/>
          <a:p>
            <a:pPr algn="r"/>
            <a:r>
              <a:rPr lang="fr-CA" sz="1350" dirty="0">
                <a:latin typeface="Arial" panose="020B0604020202020204" pitchFamily="34" charset="0"/>
                <a:cs typeface="Arial" panose="020B0604020202020204" pitchFamily="34" charset="0"/>
              </a:rPr>
              <a:t>Emma vient d’un milieu familial aisé. Elle a été encouragée par ses parents à manipuler les livres, à compter, à faire des choix et à s’affirmer.  </a:t>
            </a:r>
          </a:p>
        </p:txBody>
      </p:sp>
      <p:sp>
        <p:nvSpPr>
          <p:cNvPr id="8" name="ZoneTexte 7"/>
          <p:cNvSpPr txBox="1"/>
          <p:nvPr/>
        </p:nvSpPr>
        <p:spPr>
          <a:xfrm>
            <a:off x="539552" y="3572130"/>
            <a:ext cx="2629099" cy="1131079"/>
          </a:xfrm>
          <a:prstGeom prst="rect">
            <a:avLst/>
          </a:prstGeom>
          <a:noFill/>
        </p:spPr>
        <p:txBody>
          <a:bodyPr wrap="square" rtlCol="0">
            <a:spAutoFit/>
          </a:bodyPr>
          <a:lstStyle/>
          <a:p>
            <a:pPr algn="r"/>
            <a:r>
              <a:rPr lang="fr-CA" sz="1350" dirty="0">
                <a:latin typeface="Arial" panose="020B0604020202020204" pitchFamily="34" charset="0"/>
                <a:cs typeface="Arial" panose="020B0604020202020204" pitchFamily="34" charset="0"/>
              </a:rPr>
              <a:t>Jacob vient d’un milieu </a:t>
            </a:r>
            <a:r>
              <a:rPr lang="fr-CA" sz="1350" dirty="0" smtClean="0">
                <a:latin typeface="Arial" panose="020B0604020202020204" pitchFamily="34" charset="0"/>
                <a:cs typeface="Arial" panose="020B0604020202020204" pitchFamily="34" charset="0"/>
              </a:rPr>
              <a:t>familial </a:t>
            </a:r>
            <a:r>
              <a:rPr lang="fr-CA" sz="1350" dirty="0">
                <a:latin typeface="Arial" panose="020B0604020202020204" pitchFamily="34" charset="0"/>
                <a:cs typeface="Arial" panose="020B0604020202020204" pitchFamily="34" charset="0"/>
              </a:rPr>
              <a:t>défavorisé. Il a rarement vu ses parents lire ou écrire. Il a deux petites sœurs et ses parents ont peu de temps à lui accorder. </a:t>
            </a:r>
          </a:p>
        </p:txBody>
      </p:sp>
      <p:sp>
        <p:nvSpPr>
          <p:cNvPr id="9" name="ZoneTexte 8"/>
          <p:cNvSpPr txBox="1"/>
          <p:nvPr/>
        </p:nvSpPr>
        <p:spPr>
          <a:xfrm>
            <a:off x="3835370" y="1535505"/>
            <a:ext cx="2037951" cy="646331"/>
          </a:xfrm>
          <a:prstGeom prst="rect">
            <a:avLst/>
          </a:prstGeom>
          <a:noFill/>
        </p:spPr>
        <p:txBody>
          <a:bodyPr wrap="square" rtlCol="0">
            <a:spAutoFit/>
          </a:bodyPr>
          <a:lstStyle/>
          <a:p>
            <a:r>
              <a:rPr lang="fr-CA" sz="1200" dirty="0"/>
              <a:t>Évaluation sans assistance : Dénombrer des collections</a:t>
            </a:r>
          </a:p>
        </p:txBody>
      </p:sp>
      <p:graphicFrame>
        <p:nvGraphicFramePr>
          <p:cNvPr id="10" name="Tableau 9"/>
          <p:cNvGraphicFramePr>
            <a:graphicFrameLocks noGrp="1"/>
          </p:cNvGraphicFramePr>
          <p:nvPr>
            <p:extLst>
              <p:ext uri="{D42A27DB-BD31-4B8C-83A1-F6EECF244321}">
                <p14:modId xmlns:p14="http://schemas.microsoft.com/office/powerpoint/2010/main" val="1632292696"/>
              </p:ext>
            </p:extLst>
          </p:nvPr>
        </p:nvGraphicFramePr>
        <p:xfrm>
          <a:off x="3975102" y="2134971"/>
          <a:ext cx="1911350" cy="2751662"/>
        </p:xfrm>
        <a:graphic>
          <a:graphicData uri="http://schemas.openxmlformats.org/drawingml/2006/table">
            <a:tbl>
              <a:tblPr firstRow="1" bandRow="1">
                <a:tableStyleId>{5C22544A-7EE6-4342-B048-85BDC9FD1C3A}</a:tableStyleId>
              </a:tblPr>
              <a:tblGrid>
                <a:gridCol w="1911350">
                  <a:extLst>
                    <a:ext uri="{9D8B030D-6E8A-4147-A177-3AD203B41FA5}">
                      <a16:colId xmlns:a16="http://schemas.microsoft.com/office/drawing/2014/main" val="20000"/>
                    </a:ext>
                  </a:extLst>
                </a:gridCol>
              </a:tblGrid>
              <a:tr h="1402922">
                <a:tc>
                  <a:txBody>
                    <a:bodyPr/>
                    <a:lstStyle/>
                    <a:p>
                      <a:pPr algn="l"/>
                      <a:r>
                        <a:rPr lang="fr-CA" sz="1200" b="0" dirty="0">
                          <a:solidFill>
                            <a:schemeClr val="tx1"/>
                          </a:solidFill>
                        </a:rPr>
                        <a:t>Emma sait compter par cœur jusqu’à 10. Elle dénombre les collections sans difficulté.</a:t>
                      </a:r>
                    </a:p>
                    <a:p>
                      <a:pPr algn="r"/>
                      <a:r>
                        <a:rPr lang="fr-CA" sz="1200" b="0" dirty="0">
                          <a:solidFill>
                            <a:schemeClr val="tx1"/>
                          </a:solidFill>
                        </a:rPr>
                        <a:t>Note: 10 / 10</a:t>
                      </a:r>
                    </a:p>
                    <a:p>
                      <a:pPr algn="ctr"/>
                      <a:r>
                        <a:rPr lang="fr-CA" sz="1200" b="0" dirty="0">
                          <a:solidFill>
                            <a:schemeClr val="tx1"/>
                          </a:solidFill>
                        </a:rPr>
                        <a:t> </a:t>
                      </a:r>
                      <a:r>
                        <a:rPr lang="fr-CA" sz="1200" b="0" baseline="0" dirty="0">
                          <a:solidFill>
                            <a:schemeClr val="tx1"/>
                          </a:solidFill>
                        </a:rPr>
                        <a:t> </a:t>
                      </a:r>
                      <a:endParaRPr lang="fr-CA" sz="1200" b="0" dirty="0">
                        <a:solidFill>
                          <a:schemeClr val="tx1"/>
                        </a:solidFill>
                      </a:endParaRPr>
                    </a:p>
                  </a:txBody>
                  <a:tcPr marL="68580" marR="68580" marT="34290" marB="34290"/>
                </a:tc>
                <a:extLst>
                  <a:ext uri="{0D108BD9-81ED-4DB2-BD59-A6C34878D82A}">
                    <a16:rowId xmlns:a16="http://schemas.microsoft.com/office/drawing/2014/main" val="10000"/>
                  </a:ext>
                </a:extLst>
              </a:tr>
              <a:tr h="1301875">
                <a:tc>
                  <a:txBody>
                    <a:bodyPr/>
                    <a:lstStyle/>
                    <a:p>
                      <a:pPr algn="l"/>
                      <a:r>
                        <a:rPr lang="fr-CA" sz="1200" dirty="0">
                          <a:solidFill>
                            <a:schemeClr val="tx1"/>
                          </a:solidFill>
                        </a:rPr>
                        <a:t>Jacob</a:t>
                      </a:r>
                      <a:r>
                        <a:rPr lang="fr-CA" sz="1200" baseline="0" dirty="0">
                          <a:solidFill>
                            <a:schemeClr val="tx1"/>
                          </a:solidFill>
                        </a:rPr>
                        <a:t> sait compter jusqu’à 5, mais a besoin d’outils (droite numérique, doigts, calendrier) pour compter jusqu’à 10. </a:t>
                      </a:r>
                    </a:p>
                    <a:p>
                      <a:pPr algn="r"/>
                      <a:r>
                        <a:rPr lang="fr-CA" sz="1200" baseline="0" dirty="0">
                          <a:solidFill>
                            <a:schemeClr val="tx1"/>
                          </a:solidFill>
                        </a:rPr>
                        <a:t>Note: 5 /10</a:t>
                      </a:r>
                    </a:p>
                  </a:txBody>
                  <a:tcPr marL="68580" marR="68580" marT="34290" marB="34290"/>
                </a:tc>
                <a:extLst>
                  <a:ext uri="{0D108BD9-81ED-4DB2-BD59-A6C34878D82A}">
                    <a16:rowId xmlns:a16="http://schemas.microsoft.com/office/drawing/2014/main" val="10001"/>
                  </a:ext>
                </a:extLst>
              </a:tr>
            </a:tbl>
          </a:graphicData>
        </a:graphic>
      </p:graphicFrame>
      <p:sp>
        <p:nvSpPr>
          <p:cNvPr id="12" name="ZoneTexte 11"/>
          <p:cNvSpPr txBox="1"/>
          <p:nvPr/>
        </p:nvSpPr>
        <p:spPr>
          <a:xfrm>
            <a:off x="5918200" y="1535505"/>
            <a:ext cx="2101052" cy="646331"/>
          </a:xfrm>
          <a:prstGeom prst="rect">
            <a:avLst/>
          </a:prstGeom>
          <a:noFill/>
        </p:spPr>
        <p:txBody>
          <a:bodyPr wrap="square" rtlCol="0">
            <a:spAutoFit/>
          </a:bodyPr>
          <a:lstStyle/>
          <a:p>
            <a:r>
              <a:rPr lang="fr-CA" sz="1200" dirty="0"/>
              <a:t>Évaluation avec assistance : Dénombrer des collections</a:t>
            </a:r>
          </a:p>
        </p:txBody>
      </p:sp>
      <p:graphicFrame>
        <p:nvGraphicFramePr>
          <p:cNvPr id="13" name="Tableau 12"/>
          <p:cNvGraphicFramePr>
            <a:graphicFrameLocks noGrp="1"/>
          </p:cNvGraphicFramePr>
          <p:nvPr>
            <p:extLst>
              <p:ext uri="{D42A27DB-BD31-4B8C-83A1-F6EECF244321}">
                <p14:modId xmlns:p14="http://schemas.microsoft.com/office/powerpoint/2010/main" val="20878243"/>
              </p:ext>
            </p:extLst>
          </p:nvPr>
        </p:nvGraphicFramePr>
        <p:xfrm>
          <a:off x="6013053" y="2181835"/>
          <a:ext cx="1911350" cy="2748883"/>
        </p:xfrm>
        <a:graphic>
          <a:graphicData uri="http://schemas.openxmlformats.org/drawingml/2006/table">
            <a:tbl>
              <a:tblPr firstRow="1" bandRow="1">
                <a:tableStyleId>{5C22544A-7EE6-4342-B048-85BDC9FD1C3A}</a:tableStyleId>
              </a:tblPr>
              <a:tblGrid>
                <a:gridCol w="1911350">
                  <a:extLst>
                    <a:ext uri="{9D8B030D-6E8A-4147-A177-3AD203B41FA5}">
                      <a16:colId xmlns:a16="http://schemas.microsoft.com/office/drawing/2014/main" val="20000"/>
                    </a:ext>
                  </a:extLst>
                </a:gridCol>
              </a:tblGrid>
              <a:tr h="1395546">
                <a:tc>
                  <a:txBody>
                    <a:bodyPr/>
                    <a:lstStyle/>
                    <a:p>
                      <a:pPr algn="l"/>
                      <a:r>
                        <a:rPr lang="fr-CA" sz="1200" b="0" dirty="0">
                          <a:solidFill>
                            <a:schemeClr val="tx1"/>
                          </a:solidFill>
                        </a:rPr>
                        <a:t>Emma n’écoute pas les</a:t>
                      </a:r>
                      <a:r>
                        <a:rPr lang="fr-CA" sz="1200" b="0" baseline="0" dirty="0">
                          <a:solidFill>
                            <a:schemeClr val="tx1"/>
                          </a:solidFill>
                        </a:rPr>
                        <a:t> </a:t>
                      </a:r>
                      <a:r>
                        <a:rPr lang="fr-CA" sz="1200" b="0" dirty="0">
                          <a:solidFill>
                            <a:schemeClr val="tx1"/>
                          </a:solidFill>
                        </a:rPr>
                        <a:t>stratégies</a:t>
                      </a:r>
                      <a:r>
                        <a:rPr lang="fr-CA" sz="1200" b="0" baseline="0" dirty="0">
                          <a:solidFill>
                            <a:schemeClr val="tx1"/>
                          </a:solidFill>
                        </a:rPr>
                        <a:t> de l’enseignante et commence tout de suite à dénombrer.</a:t>
                      </a:r>
                      <a:endParaRPr lang="fr-CA" sz="1200" b="0" dirty="0">
                        <a:solidFill>
                          <a:schemeClr val="tx1"/>
                        </a:solidFill>
                      </a:endParaRPr>
                    </a:p>
                    <a:p>
                      <a:pPr algn="r"/>
                      <a:r>
                        <a:rPr lang="fr-CA" sz="1200" b="0" dirty="0">
                          <a:solidFill>
                            <a:schemeClr val="tx1"/>
                          </a:solidFill>
                        </a:rPr>
                        <a:t>Note: 10 / 10</a:t>
                      </a:r>
                    </a:p>
                    <a:p>
                      <a:pPr algn="r"/>
                      <a:r>
                        <a:rPr lang="fr-CA" sz="1200" b="0" dirty="0">
                          <a:solidFill>
                            <a:schemeClr val="tx1"/>
                          </a:solidFill>
                        </a:rPr>
                        <a:t> </a:t>
                      </a:r>
                      <a:r>
                        <a:rPr lang="fr-CA" sz="1200" b="0" baseline="0" dirty="0">
                          <a:solidFill>
                            <a:schemeClr val="tx1"/>
                          </a:solidFill>
                        </a:rPr>
                        <a:t> </a:t>
                      </a:r>
                      <a:endParaRPr lang="fr-CA" sz="1200" b="0" dirty="0">
                        <a:solidFill>
                          <a:schemeClr val="tx1"/>
                        </a:solidFill>
                      </a:endParaRPr>
                    </a:p>
                  </a:txBody>
                  <a:tcPr marL="68580" marR="68580" marT="34290" marB="34290"/>
                </a:tc>
                <a:extLst>
                  <a:ext uri="{0D108BD9-81ED-4DB2-BD59-A6C34878D82A}">
                    <a16:rowId xmlns:a16="http://schemas.microsoft.com/office/drawing/2014/main" val="10000"/>
                  </a:ext>
                </a:extLst>
              </a:tr>
              <a:tr h="1353337">
                <a:tc>
                  <a:txBody>
                    <a:bodyPr/>
                    <a:lstStyle/>
                    <a:p>
                      <a:r>
                        <a:rPr lang="fr-CA" sz="1200" dirty="0">
                          <a:solidFill>
                            <a:schemeClr val="tx1"/>
                          </a:solidFill>
                        </a:rPr>
                        <a:t>Jacob</a:t>
                      </a:r>
                      <a:r>
                        <a:rPr lang="fr-CA" sz="1200" baseline="0" dirty="0">
                          <a:solidFill>
                            <a:schemeClr val="tx1"/>
                          </a:solidFill>
                        </a:rPr>
                        <a:t> est attentif aux stratégies de l’enseignante. Il les applique et demande de l’aide au besoin.</a:t>
                      </a:r>
                    </a:p>
                    <a:p>
                      <a:endParaRPr lang="fr-CA" sz="1200" baseline="0" dirty="0">
                        <a:solidFill>
                          <a:schemeClr val="tx1"/>
                        </a:solidFill>
                      </a:endParaRPr>
                    </a:p>
                    <a:p>
                      <a:pPr algn="r"/>
                      <a:r>
                        <a:rPr lang="fr-CA" sz="1200" baseline="0" dirty="0">
                          <a:solidFill>
                            <a:schemeClr val="tx1"/>
                          </a:solidFill>
                        </a:rPr>
                        <a:t>Note: 8 /10</a:t>
                      </a:r>
                    </a:p>
                  </a:txBody>
                  <a:tcPr marL="68580" marR="68580" marT="34290" marB="34290"/>
                </a:tc>
                <a:extLst>
                  <a:ext uri="{0D108BD9-81ED-4DB2-BD59-A6C34878D82A}">
                    <a16:rowId xmlns:a16="http://schemas.microsoft.com/office/drawing/2014/main" val="10001"/>
                  </a:ext>
                </a:extLst>
              </a:tr>
            </a:tbl>
          </a:graphicData>
        </a:graphic>
      </p:graphicFrame>
      <p:sp>
        <p:nvSpPr>
          <p:cNvPr id="3" name="Espace réservé du contenu 2"/>
          <p:cNvSpPr>
            <a:spLocks noGrp="1"/>
          </p:cNvSpPr>
          <p:nvPr>
            <p:ph idx="1"/>
          </p:nvPr>
        </p:nvSpPr>
        <p:spPr/>
        <p:txBody>
          <a:bodyPr/>
          <a:lstStyle/>
          <a:p>
            <a:endParaRPr lang="fr-CA"/>
          </a:p>
        </p:txBody>
      </p:sp>
    </p:spTree>
    <p:extLst>
      <p:ext uri="{BB962C8B-B14F-4D97-AF65-F5344CB8AC3E}">
        <p14:creationId xmlns:p14="http://schemas.microsoft.com/office/powerpoint/2010/main" val="4092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1800" b="1" dirty="0"/>
              <a:t>M</a:t>
            </a:r>
            <a:r>
              <a:rPr lang="fr-CA" sz="1800" b="1" dirty="0" smtClean="0"/>
              <a:t>odèle de l’évaluation </a:t>
            </a:r>
            <a:r>
              <a:rPr lang="fr-CA" sz="1800" b="1" dirty="0" err="1" smtClean="0"/>
              <a:t>transdiciplinaire</a:t>
            </a:r>
            <a:r>
              <a:rPr lang="fr-CA" sz="1800" b="1" dirty="0" smtClean="0"/>
              <a:t> basée sur le jeu (adapté de </a:t>
            </a:r>
            <a:r>
              <a:rPr lang="fr-CA" sz="1800" b="1" dirty="0">
                <a:solidFill>
                  <a:schemeClr val="tx1"/>
                </a:solidFill>
              </a:rPr>
              <a:t>L</a:t>
            </a:r>
            <a:r>
              <a:rPr lang="fr-CA" sz="1800" b="1" dirty="0" smtClean="0">
                <a:solidFill>
                  <a:schemeClr val="tx1"/>
                </a:solidFill>
              </a:rPr>
              <a:t>inder, 2008</a:t>
            </a:r>
            <a:r>
              <a:rPr lang="fr-CA" sz="1800" dirty="0" smtClean="0"/>
              <a:t>)</a:t>
            </a:r>
            <a:endParaRPr lang="fr-CA" sz="1800" dirty="0"/>
          </a:p>
        </p:txBody>
      </p:sp>
      <p:sp>
        <p:nvSpPr>
          <p:cNvPr id="3" name="Espace réservé du contenu 2"/>
          <p:cNvSpPr>
            <a:spLocks noGrp="1"/>
          </p:cNvSpPr>
          <p:nvPr>
            <p:ph idx="1"/>
          </p:nvPr>
        </p:nvSpPr>
        <p:spPr/>
        <p:txBody>
          <a:bodyPr/>
          <a:lstStyle/>
          <a:p>
            <a:r>
              <a:rPr lang="fr-CA" dirty="0"/>
              <a:t>L’évaluation transdisciplinaire basée sur le jeu se déroule pendant le jeu libre de l’enfant seul, puis avec des pairs et enfin, avec un adulte</a:t>
            </a:r>
          </a:p>
          <a:p>
            <a:r>
              <a:rPr lang="fr-CA" dirty="0"/>
              <a:t>Assistant au déroulement du jeu, l’évaluateur complète des grilles, spécialement conçues, tout en observant l’enfant jouer et </a:t>
            </a:r>
            <a:r>
              <a:rPr lang="fr-CA" dirty="0" smtClean="0"/>
              <a:t>interagir</a:t>
            </a:r>
          </a:p>
          <a:p>
            <a:r>
              <a:rPr lang="fr-CA" dirty="0" smtClean="0"/>
              <a:t>Le jeu mature – un préalable</a:t>
            </a:r>
          </a:p>
          <a:p>
            <a:pPr marL="0" indent="0">
              <a:buNone/>
            </a:pPr>
            <a:r>
              <a:rPr lang="fr-CA" dirty="0"/>
              <a:t> </a:t>
            </a:r>
            <a:r>
              <a:rPr lang="fr-CA" dirty="0" smtClean="0"/>
              <a:t>soit complexité </a:t>
            </a:r>
            <a:r>
              <a:rPr lang="fr-CA" dirty="0"/>
              <a:t>de la structure, </a:t>
            </a:r>
            <a:r>
              <a:rPr lang="fr-CA" dirty="0" smtClean="0"/>
              <a:t> </a:t>
            </a:r>
            <a:r>
              <a:rPr lang="fr-CA" dirty="0"/>
              <a:t>caractère abstrait des rôles et des actes </a:t>
            </a:r>
            <a:r>
              <a:rPr lang="fr-CA" dirty="0" smtClean="0"/>
              <a:t> , présence </a:t>
            </a:r>
            <a:r>
              <a:rPr lang="fr-CA" dirty="0"/>
              <a:t>d’un métalangage de </a:t>
            </a:r>
            <a:r>
              <a:rPr lang="fr-CA" dirty="0" smtClean="0"/>
              <a:t>régulation (</a:t>
            </a:r>
            <a:r>
              <a:rPr lang="fr-CA" dirty="0"/>
              <a:t>Elkonin, 1978).</a:t>
            </a:r>
          </a:p>
          <a:p>
            <a:pPr marL="0" indent="0">
              <a:buNone/>
            </a:pPr>
            <a:endParaRPr lang="fr-CA" dirty="0"/>
          </a:p>
          <a:p>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29</a:t>
            </a:fld>
            <a:endParaRPr lang="fr-CA"/>
          </a:p>
        </p:txBody>
      </p:sp>
    </p:spTree>
    <p:extLst>
      <p:ext uri="{BB962C8B-B14F-4D97-AF65-F5344CB8AC3E}">
        <p14:creationId xmlns:p14="http://schemas.microsoft.com/office/powerpoint/2010/main" val="6840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FAB73BC-B049-4115-A692-8D63A059BFB8}" type="slidenum">
              <a:rPr lang="en-US" smtClean="0"/>
              <a:t>3</a:t>
            </a:fld>
            <a:endParaRPr lang="en-US" dirty="0"/>
          </a:p>
        </p:txBody>
      </p:sp>
      <p:sp>
        <p:nvSpPr>
          <p:cNvPr id="6" name="Titre 1">
            <a:extLst>
              <a:ext uri="{FF2B5EF4-FFF2-40B4-BE49-F238E27FC236}">
                <a16:creationId xmlns:a16="http://schemas.microsoft.com/office/drawing/2014/main" id="{0F87155A-6998-462D-B1B0-37D72B2416DD}"/>
              </a:ext>
            </a:extLst>
          </p:cNvPr>
          <p:cNvSpPr>
            <a:spLocks noGrp="1"/>
          </p:cNvSpPr>
          <p:nvPr>
            <p:ph type="title"/>
          </p:nvPr>
        </p:nvSpPr>
        <p:spPr>
          <a:xfrm>
            <a:off x="1259632" y="468082"/>
            <a:ext cx="7368827" cy="960668"/>
          </a:xfrm>
        </p:spPr>
        <p:txBody>
          <a:bodyPr>
            <a:normAutofit/>
          </a:bodyPr>
          <a:lstStyle/>
          <a:p>
            <a:pPr algn="ctr"/>
            <a:r>
              <a:rPr lang="en-US" sz="2000" b="1" dirty="0" smtClean="0"/>
              <a:t>Origine des deux approches</a:t>
            </a:r>
            <a:endParaRPr lang="fr-CA" sz="2000" b="1" dirty="0"/>
          </a:p>
        </p:txBody>
      </p:sp>
      <p:sp>
        <p:nvSpPr>
          <p:cNvPr id="8" name="ZoneTexte 7">
            <a:extLst>
              <a:ext uri="{FF2B5EF4-FFF2-40B4-BE49-F238E27FC236}">
                <a16:creationId xmlns:a16="http://schemas.microsoft.com/office/drawing/2014/main" id="{C507926B-8DF8-44FA-911B-A078B68F35B4}"/>
              </a:ext>
            </a:extLst>
          </p:cNvPr>
          <p:cNvSpPr txBox="1"/>
          <p:nvPr/>
        </p:nvSpPr>
        <p:spPr>
          <a:xfrm>
            <a:off x="1643709" y="4053724"/>
            <a:ext cx="2949617" cy="461665"/>
          </a:xfrm>
          <a:prstGeom prst="rect">
            <a:avLst/>
          </a:prstGeom>
          <a:noFill/>
        </p:spPr>
        <p:txBody>
          <a:bodyPr wrap="square" rtlCol="0">
            <a:spAutoFit/>
          </a:bodyPr>
          <a:lstStyle/>
          <a:p>
            <a:pPr algn="just"/>
            <a:r>
              <a:rPr lang="fr-CA" sz="600" dirty="0">
                <a:solidFill>
                  <a:schemeClr val="tx1">
                    <a:lumMod val="75000"/>
                    <a:lumOff val="25000"/>
                  </a:schemeClr>
                </a:solidFill>
              </a:rPr>
              <a:t>Jardin d’enfants selon Fröbel, lithographie anonyme, Centre de documentation et de Recherche Pestalozzi, Yverdon-les-Bains, Suisse </a:t>
            </a:r>
            <a:r>
              <a:rPr lang="fr-CA" sz="600" dirty="0">
                <a:solidFill>
                  <a:schemeClr val="tx1">
                    <a:lumMod val="75000"/>
                    <a:lumOff val="25000"/>
                  </a:schemeClr>
                </a:solidFill>
                <a:latin typeface="HelveticaNeueLT Std Lt Cn"/>
              </a:rPr>
              <a:t>(Image récupérée dans           Marinova, K. (2014) Intervention éducative au préscolaire, Québec: PUQ. p.103)</a:t>
            </a:r>
            <a:endParaRPr lang="fr-CA" sz="600" dirty="0">
              <a:solidFill>
                <a:schemeClr val="tx1">
                  <a:lumMod val="75000"/>
                  <a:lumOff val="25000"/>
                </a:schemeClr>
              </a:solidFill>
            </a:endParaRPr>
          </a:p>
        </p:txBody>
      </p:sp>
      <p:sp>
        <p:nvSpPr>
          <p:cNvPr id="10" name="Rectangle 9"/>
          <p:cNvSpPr/>
          <p:nvPr/>
        </p:nvSpPr>
        <p:spPr>
          <a:xfrm>
            <a:off x="1714361" y="1860218"/>
            <a:ext cx="2808312" cy="430887"/>
          </a:xfrm>
          <a:prstGeom prst="rect">
            <a:avLst/>
          </a:prstGeom>
        </p:spPr>
        <p:txBody>
          <a:bodyPr wrap="square">
            <a:spAutoFit/>
          </a:bodyPr>
          <a:lstStyle/>
          <a:p>
            <a:r>
              <a:rPr lang="fr-CA" sz="1100" dirty="0">
                <a:solidFill>
                  <a:schemeClr val="tx1">
                    <a:lumMod val="75000"/>
                    <a:lumOff val="25000"/>
                  </a:schemeClr>
                </a:solidFill>
              </a:rPr>
              <a:t>Origine: Jardins d’enfants de Fröbel</a:t>
            </a:r>
          </a:p>
          <a:p>
            <a:r>
              <a:rPr lang="fr-CA" sz="1100" dirty="0">
                <a:solidFill>
                  <a:schemeClr val="tx1">
                    <a:lumMod val="75000"/>
                    <a:lumOff val="25000"/>
                  </a:schemeClr>
                </a:solidFill>
              </a:rPr>
              <a:t>            Allemagne</a:t>
            </a:r>
          </a:p>
        </p:txBody>
      </p:sp>
      <p:sp>
        <p:nvSpPr>
          <p:cNvPr id="11" name="Rectangle 10"/>
          <p:cNvSpPr/>
          <p:nvPr/>
        </p:nvSpPr>
        <p:spPr>
          <a:xfrm>
            <a:off x="1325398" y="1488543"/>
            <a:ext cx="3586238" cy="369332"/>
          </a:xfrm>
          <a:prstGeom prst="rect">
            <a:avLst/>
          </a:prstGeom>
        </p:spPr>
        <p:txBody>
          <a:bodyPr wrap="none">
            <a:spAutoFit/>
          </a:bodyPr>
          <a:lstStyle/>
          <a:p>
            <a:pPr algn="ctr"/>
            <a:r>
              <a:rPr lang="fr-CA" dirty="0"/>
              <a:t>Approche développementale</a:t>
            </a:r>
          </a:p>
        </p:txBody>
      </p:sp>
      <p:sp>
        <p:nvSpPr>
          <p:cNvPr id="13" name="Rectangle 12"/>
          <p:cNvSpPr/>
          <p:nvPr/>
        </p:nvSpPr>
        <p:spPr>
          <a:xfrm>
            <a:off x="5475952" y="4007557"/>
            <a:ext cx="2980583" cy="276999"/>
          </a:xfrm>
          <a:prstGeom prst="rect">
            <a:avLst/>
          </a:prstGeom>
        </p:spPr>
        <p:txBody>
          <a:bodyPr wrap="square">
            <a:spAutoFit/>
          </a:bodyPr>
          <a:lstStyle/>
          <a:p>
            <a:pPr algn="just"/>
            <a:r>
              <a:rPr lang="fr-CA" sz="600" dirty="0" err="1">
                <a:solidFill>
                  <a:schemeClr val="tx1">
                    <a:lumMod val="75000"/>
                    <a:lumOff val="25000"/>
                  </a:schemeClr>
                </a:solidFill>
              </a:rPr>
              <a:t>Birmingham’s</a:t>
            </a:r>
            <a:r>
              <a:rPr lang="fr-CA" sz="600" dirty="0">
                <a:solidFill>
                  <a:schemeClr val="tx1">
                    <a:lumMod val="75000"/>
                    <a:lumOff val="25000"/>
                  </a:schemeClr>
                </a:solidFill>
              </a:rPr>
              <a:t> </a:t>
            </a:r>
            <a:r>
              <a:rPr lang="fr-CA" sz="600" dirty="0" err="1">
                <a:solidFill>
                  <a:schemeClr val="tx1">
                    <a:lumMod val="75000"/>
                    <a:lumOff val="25000"/>
                  </a:schemeClr>
                </a:solidFill>
              </a:rPr>
              <a:t>Georgian</a:t>
            </a:r>
            <a:r>
              <a:rPr lang="fr-CA" sz="600" dirty="0">
                <a:solidFill>
                  <a:schemeClr val="tx1">
                    <a:lumMod val="75000"/>
                    <a:lumOff val="25000"/>
                  </a:schemeClr>
                </a:solidFill>
              </a:rPr>
              <a:t> &amp; Regency Streets  (Image récupérée dans Marinova, K. (2014) Intervention éducative au préscolaire, Québec: PUQ. p.101)</a:t>
            </a:r>
          </a:p>
        </p:txBody>
      </p:sp>
      <p:sp>
        <p:nvSpPr>
          <p:cNvPr id="14" name="Rectangle 13"/>
          <p:cNvSpPr/>
          <p:nvPr/>
        </p:nvSpPr>
        <p:spPr>
          <a:xfrm>
            <a:off x="5475952" y="1811036"/>
            <a:ext cx="4572000" cy="430887"/>
          </a:xfrm>
          <a:prstGeom prst="rect">
            <a:avLst/>
          </a:prstGeom>
        </p:spPr>
        <p:txBody>
          <a:bodyPr>
            <a:spAutoFit/>
          </a:bodyPr>
          <a:lstStyle/>
          <a:p>
            <a:r>
              <a:rPr lang="fr-CA" sz="1100" dirty="0">
                <a:solidFill>
                  <a:schemeClr val="tx1">
                    <a:lumMod val="75000"/>
                    <a:lumOff val="25000"/>
                  </a:schemeClr>
                </a:solidFill>
              </a:rPr>
              <a:t>Origine: Asiles d’enfants en France</a:t>
            </a:r>
          </a:p>
          <a:p>
            <a:r>
              <a:rPr lang="fr-CA" sz="1100" dirty="0">
                <a:solidFill>
                  <a:schemeClr val="tx1">
                    <a:lumMod val="75000"/>
                    <a:lumOff val="25000"/>
                  </a:schemeClr>
                </a:solidFill>
              </a:rPr>
              <a:t>            </a:t>
            </a:r>
            <a:r>
              <a:rPr lang="fr-CA" sz="1100" i="1" dirty="0">
                <a:solidFill>
                  <a:schemeClr val="tx1">
                    <a:lumMod val="75000"/>
                    <a:lumOff val="25000"/>
                  </a:schemeClr>
                </a:solidFill>
              </a:rPr>
              <a:t>Infant </a:t>
            </a:r>
            <a:r>
              <a:rPr lang="fr-CA" sz="1100" i="1" dirty="0" err="1">
                <a:solidFill>
                  <a:schemeClr val="tx1">
                    <a:lumMod val="75000"/>
                    <a:lumOff val="25000"/>
                  </a:schemeClr>
                </a:solidFill>
              </a:rPr>
              <a:t>school</a:t>
            </a:r>
            <a:r>
              <a:rPr lang="fr-CA" sz="1100" i="1" dirty="0">
                <a:solidFill>
                  <a:schemeClr val="tx1">
                    <a:lumMod val="75000"/>
                    <a:lumOff val="25000"/>
                  </a:schemeClr>
                </a:solidFill>
              </a:rPr>
              <a:t> </a:t>
            </a:r>
            <a:r>
              <a:rPr lang="fr-CA" sz="1100" dirty="0">
                <a:solidFill>
                  <a:schemeClr val="tx1">
                    <a:lumMod val="75000"/>
                    <a:lumOff val="25000"/>
                  </a:schemeClr>
                </a:solidFill>
              </a:rPr>
              <a:t>en Angleterre</a:t>
            </a:r>
          </a:p>
        </p:txBody>
      </p:sp>
      <p:sp>
        <p:nvSpPr>
          <p:cNvPr id="15" name="Rectangle 14"/>
          <p:cNvSpPr/>
          <p:nvPr/>
        </p:nvSpPr>
        <p:spPr>
          <a:xfrm>
            <a:off x="5405300" y="1490886"/>
            <a:ext cx="2720617" cy="369332"/>
          </a:xfrm>
          <a:prstGeom prst="rect">
            <a:avLst/>
          </a:prstGeom>
        </p:spPr>
        <p:txBody>
          <a:bodyPr wrap="none">
            <a:spAutoFit/>
          </a:bodyPr>
          <a:lstStyle/>
          <a:p>
            <a:pPr algn="ctr"/>
            <a:r>
              <a:rPr lang="fr-CA" dirty="0"/>
              <a:t>Approche scolarisante</a:t>
            </a:r>
          </a:p>
        </p:txBody>
      </p:sp>
      <p:sp>
        <p:nvSpPr>
          <p:cNvPr id="2" name="Espace réservé du contenu 1"/>
          <p:cNvSpPr>
            <a:spLocks noGrp="1"/>
          </p:cNvSpPr>
          <p:nvPr>
            <p:ph sz="half" idx="1"/>
          </p:nvPr>
        </p:nvSpPr>
        <p:spPr/>
        <p:txBody>
          <a:bodyPr/>
          <a:lstStyle/>
          <a:p>
            <a:endParaRPr lang="fr-CA"/>
          </a:p>
        </p:txBody>
      </p:sp>
      <p:sp>
        <p:nvSpPr>
          <p:cNvPr id="3" name="Espace réservé du contenu 2"/>
          <p:cNvSpPr>
            <a:spLocks noGrp="1"/>
          </p:cNvSpPr>
          <p:nvPr>
            <p:ph sz="half" idx="2"/>
          </p:nvPr>
        </p:nvSpPr>
        <p:spPr/>
        <p:txBody>
          <a:bodyPr/>
          <a:lstStyle/>
          <a:p>
            <a:endParaRPr lang="fr-CA"/>
          </a:p>
        </p:txBody>
      </p:sp>
    </p:spTree>
    <p:extLst>
      <p:ext uri="{BB962C8B-B14F-4D97-AF65-F5344CB8AC3E}">
        <p14:creationId xmlns:p14="http://schemas.microsoft.com/office/powerpoint/2010/main" val="114614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000" b="1" dirty="0"/>
              <a:t>M</a:t>
            </a:r>
            <a:r>
              <a:rPr lang="fr-CA" sz="2000" b="1" dirty="0" smtClean="0"/>
              <a:t>odèle de l’évaluation </a:t>
            </a:r>
            <a:r>
              <a:rPr lang="fr-CA" sz="2000" b="1" dirty="0" err="1" smtClean="0"/>
              <a:t>transdiciplinaire</a:t>
            </a:r>
            <a:r>
              <a:rPr lang="fr-CA" sz="2000" b="1" dirty="0" smtClean="0"/>
              <a:t> basée sur le jeu (adapté de </a:t>
            </a:r>
            <a:r>
              <a:rPr lang="fr-CA" sz="2000" dirty="0" err="1" smtClean="0"/>
              <a:t>linder</a:t>
            </a:r>
            <a:r>
              <a:rPr lang="fr-CA" sz="2000" dirty="0" smtClean="0"/>
              <a:t>, 2008)</a:t>
            </a:r>
            <a:endParaRPr lang="fr-CA" sz="2000" dirty="0"/>
          </a:p>
        </p:txBody>
      </p:sp>
      <p:sp>
        <p:nvSpPr>
          <p:cNvPr id="3" name="Espace réservé du contenu 2"/>
          <p:cNvSpPr>
            <a:spLocks noGrp="1"/>
          </p:cNvSpPr>
          <p:nvPr>
            <p:ph idx="1"/>
          </p:nvPr>
        </p:nvSpPr>
        <p:spPr/>
        <p:txBody>
          <a:bodyPr>
            <a:normAutofit fontScale="92500" lnSpcReduction="20000"/>
          </a:bodyPr>
          <a:lstStyle/>
          <a:p>
            <a:pPr lvl="0"/>
            <a:r>
              <a:rPr lang="fr-CA" dirty="0"/>
              <a:t>L’observation est le moyen d’évaluation privilégié.</a:t>
            </a:r>
          </a:p>
          <a:p>
            <a:pPr lvl="0"/>
            <a:r>
              <a:rPr lang="fr-CA" dirty="0"/>
              <a:t>L’évaluation se situe dans un contexte signifiant et motivant pour l’enfant, ce qui l’amène à donner le meilleur de lui-même (Kelly-Vance et al. 1999).</a:t>
            </a:r>
          </a:p>
          <a:p>
            <a:pPr lvl="0"/>
            <a:r>
              <a:rPr lang="fr-CA" dirty="0"/>
              <a:t>L’évaluation est authentique puisqu’elle s’inscrit dans le déroulement normal des activités.</a:t>
            </a:r>
          </a:p>
          <a:p>
            <a:pPr lvl="0"/>
            <a:r>
              <a:rPr lang="fr-CA" dirty="0"/>
              <a:t>Le jeu symbolique amène les enfants à mobiliser les diverses compétences visées par le programme de l’éducation préscolaire. </a:t>
            </a:r>
          </a:p>
          <a:p>
            <a:pPr lvl="0"/>
            <a:r>
              <a:rPr lang="fr-CA" dirty="0"/>
              <a:t>Les observations réalisées permettent une analyse transdisciplinaire. </a:t>
            </a:r>
          </a:p>
          <a:p>
            <a:pPr lvl="0"/>
            <a:r>
              <a:rPr lang="fr-CA" dirty="0"/>
              <a:t>L’évaluation permet d’obtenir une description riche des forces et des défis d’un enfant dans divers domaines (</a:t>
            </a:r>
            <a:r>
              <a:rPr lang="fr-CA" dirty="0" err="1"/>
              <a:t>O’Grady</a:t>
            </a:r>
            <a:r>
              <a:rPr lang="fr-CA" dirty="0"/>
              <a:t> et </a:t>
            </a:r>
            <a:r>
              <a:rPr lang="fr-CA" dirty="0" err="1"/>
              <a:t>Dusing</a:t>
            </a:r>
            <a:r>
              <a:rPr lang="fr-CA" dirty="0"/>
              <a:t>, 2014).</a:t>
            </a:r>
          </a:p>
          <a:p>
            <a:pPr lvl="0"/>
            <a:r>
              <a:rPr lang="fr-CA" dirty="0"/>
              <a:t>Ce modèle intègre l’évaluation dynamique puisque les interactions de </a:t>
            </a:r>
            <a:r>
              <a:rPr lang="fr-CA" dirty="0" smtClean="0"/>
              <a:t>l’enfant, </a:t>
            </a:r>
            <a:r>
              <a:rPr lang="fr-CA" dirty="0"/>
              <a:t>avec un pair et avec un adulte dans le jeu sont prises en considération. </a:t>
            </a:r>
          </a:p>
          <a:p>
            <a:pPr marL="0" indent="0">
              <a:buNone/>
            </a:pPr>
            <a:r>
              <a:rPr lang="fr-CA" b="1" dirty="0"/>
              <a:t> </a:t>
            </a:r>
            <a:endParaRPr lang="fr-CA" dirty="0"/>
          </a:p>
          <a:p>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30</a:t>
            </a:fld>
            <a:endParaRPr lang="fr-CA"/>
          </a:p>
        </p:txBody>
      </p:sp>
    </p:spTree>
    <p:extLst>
      <p:ext uri="{BB962C8B-B14F-4D97-AF65-F5344CB8AC3E}">
        <p14:creationId xmlns:p14="http://schemas.microsoft.com/office/powerpoint/2010/main" val="149728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FAB73BC-B049-4115-A692-8D63A059BFB8}" type="slidenum">
              <a:rPr lang="en-US" smtClean="0"/>
              <a:t>31</a:t>
            </a:fld>
            <a:endParaRPr lang="en-US"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7494"/>
            <a:ext cx="7776864" cy="4608512"/>
          </a:xfrm>
          <a:prstGeom prst="rect">
            <a:avLst/>
          </a:prstGeom>
          <a:noFill/>
          <a:ln>
            <a:noFill/>
          </a:ln>
        </p:spPr>
      </p:pic>
    </p:spTree>
    <p:extLst>
      <p:ext uri="{BB962C8B-B14F-4D97-AF65-F5344CB8AC3E}">
        <p14:creationId xmlns:p14="http://schemas.microsoft.com/office/powerpoint/2010/main" val="327959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chemeClr val="tx1">
                    <a:lumMod val="65000"/>
                    <a:lumOff val="35000"/>
                  </a:schemeClr>
                </a:solidFill>
              </a:rPr>
              <a:t>L’émergence de l’écrit </a:t>
            </a:r>
            <a:br>
              <a:rPr lang="fr-CA" b="1" dirty="0">
                <a:solidFill>
                  <a:schemeClr val="tx1">
                    <a:lumMod val="65000"/>
                    <a:lumOff val="35000"/>
                  </a:schemeClr>
                </a:solidFill>
              </a:rPr>
            </a:br>
            <a:endParaRPr lang="fr-CA" dirty="0"/>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32</a:t>
            </a:fld>
            <a:endParaRPr lang="en-US" dirty="0"/>
          </a:p>
        </p:txBody>
      </p:sp>
      <p:graphicFrame>
        <p:nvGraphicFramePr>
          <p:cNvPr id="6" name="Diagramme 5">
            <a:extLst>
              <a:ext uri="{FF2B5EF4-FFF2-40B4-BE49-F238E27FC236}">
                <a16:creationId xmlns:a16="http://schemas.microsoft.com/office/drawing/2014/main" id="{665805D9-6B7A-4DDA-B421-2C171832C3EB}"/>
              </a:ext>
            </a:extLst>
          </p:cNvPr>
          <p:cNvGraphicFramePr/>
          <p:nvPr>
            <p:extLst>
              <p:ext uri="{D42A27DB-BD31-4B8C-83A1-F6EECF244321}">
                <p14:modId xmlns:p14="http://schemas.microsoft.com/office/powerpoint/2010/main" val="3387758468"/>
              </p:ext>
            </p:extLst>
          </p:nvPr>
        </p:nvGraphicFramePr>
        <p:xfrm>
          <a:off x="1331640" y="582731"/>
          <a:ext cx="6989949" cy="2979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13590A6E-42E6-4A2C-A901-D32D5DD48F6F}"/>
              </a:ext>
            </a:extLst>
          </p:cNvPr>
          <p:cNvSpPr/>
          <p:nvPr/>
        </p:nvSpPr>
        <p:spPr>
          <a:xfrm>
            <a:off x="251520" y="2036091"/>
            <a:ext cx="2304256" cy="2232248"/>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marL="285750" indent="-285750">
              <a:buFont typeface="Arial" panose="020B0604020202020204" pitchFamily="34" charset="0"/>
              <a:buChar char="•"/>
            </a:pPr>
            <a:r>
              <a:rPr lang="fr-CA" sz="1400" dirty="0"/>
              <a:t>Atteindre un </a:t>
            </a:r>
            <a:r>
              <a:rPr lang="fr-CA" sz="1400" dirty="0" smtClean="0"/>
              <a:t>certain </a:t>
            </a:r>
            <a:r>
              <a:rPr lang="fr-CA" sz="1400" dirty="0"/>
              <a:t>stade de </a:t>
            </a:r>
            <a:r>
              <a:rPr lang="fr-CA" sz="1400" dirty="0" err="1"/>
              <a:t>développe-ment</a:t>
            </a:r>
            <a:r>
              <a:rPr lang="fr-CA" sz="1400" dirty="0"/>
              <a:t> intellectuel </a:t>
            </a:r>
          </a:p>
          <a:p>
            <a:pPr marL="285750" indent="-285750">
              <a:buFont typeface="Arial" panose="020B0604020202020204" pitchFamily="34" charset="0"/>
              <a:buChar char="•"/>
            </a:pPr>
            <a:endParaRPr lang="fr-CA" sz="1400" dirty="0"/>
          </a:p>
          <a:p>
            <a:pPr marL="285750" indent="-285750">
              <a:buFont typeface="Arial" panose="020B0604020202020204" pitchFamily="34" charset="0"/>
              <a:buChar char="•"/>
            </a:pPr>
            <a:r>
              <a:rPr lang="fr-CA" sz="1400" dirty="0"/>
              <a:t>Maturation </a:t>
            </a:r>
            <a:br>
              <a:rPr lang="fr-CA" sz="1400" dirty="0"/>
            </a:br>
            <a:r>
              <a:rPr lang="fr-CA" sz="1400" dirty="0" smtClean="0"/>
              <a:t>neurologique</a:t>
            </a:r>
            <a:endParaRPr lang="fr-CA" sz="1400" dirty="0"/>
          </a:p>
          <a:p>
            <a:pPr marL="285750" indent="-285750">
              <a:buFont typeface="Arial" panose="020B0604020202020204" pitchFamily="34" charset="0"/>
              <a:buChar char="•"/>
            </a:pPr>
            <a:endParaRPr lang="fr-CA" sz="1400" dirty="0"/>
          </a:p>
          <a:p>
            <a:pPr marL="285750" indent="-285750">
              <a:buFont typeface="Arial" panose="020B0604020202020204" pitchFamily="34" charset="0"/>
              <a:buChar char="•"/>
            </a:pPr>
            <a:r>
              <a:rPr lang="fr-CA" sz="1400" dirty="0"/>
              <a:t>Possible seulement à partir de l’âge </a:t>
            </a:r>
            <a:r>
              <a:rPr lang="fr-CA" sz="1400" dirty="0" smtClean="0"/>
              <a:t/>
            </a:r>
            <a:br>
              <a:rPr lang="fr-CA" sz="1400" dirty="0" smtClean="0"/>
            </a:br>
            <a:r>
              <a:rPr lang="fr-CA" sz="1400" dirty="0" smtClean="0"/>
              <a:t>mental </a:t>
            </a:r>
            <a:r>
              <a:rPr lang="fr-CA" sz="1400" dirty="0"/>
              <a:t>de 6 ans</a:t>
            </a:r>
          </a:p>
        </p:txBody>
      </p:sp>
      <p:sp>
        <p:nvSpPr>
          <p:cNvPr id="8" name="Rectangle 7">
            <a:extLst>
              <a:ext uri="{FF2B5EF4-FFF2-40B4-BE49-F238E27FC236}">
                <a16:creationId xmlns:a16="http://schemas.microsoft.com/office/drawing/2014/main" id="{A044C82A-6B72-4ACA-81C4-0C68FB10EC34}"/>
              </a:ext>
            </a:extLst>
          </p:cNvPr>
          <p:cNvSpPr/>
          <p:nvPr/>
        </p:nvSpPr>
        <p:spPr>
          <a:xfrm>
            <a:off x="2483768" y="2288863"/>
            <a:ext cx="2448272" cy="1979476"/>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marL="285750" indent="-285750">
              <a:buFont typeface="Arial" panose="020B0604020202020204" pitchFamily="34" charset="0"/>
              <a:buChar char="•"/>
            </a:pPr>
            <a:r>
              <a:rPr lang="fr-CA" sz="1400" dirty="0">
                <a:solidFill>
                  <a:srgbClr val="BD9B53"/>
                </a:solidFill>
              </a:rPr>
              <a:t>Acquisition d’habiletés préalables                  </a:t>
            </a:r>
            <a:r>
              <a:rPr lang="fr-CA" sz="1400" dirty="0" smtClean="0">
                <a:solidFill>
                  <a:srgbClr val="BD9B53"/>
                </a:solidFill>
              </a:rPr>
              <a:t>   </a:t>
            </a:r>
            <a:r>
              <a:rPr lang="fr-CA" sz="1400" dirty="0">
                <a:solidFill>
                  <a:srgbClr val="BD9B53"/>
                </a:solidFill>
              </a:rPr>
              <a:t>(ex. reconnaissance </a:t>
            </a:r>
            <a:r>
              <a:rPr lang="fr-CA" sz="1400" dirty="0" smtClean="0">
                <a:solidFill>
                  <a:srgbClr val="BD9B53"/>
                </a:solidFill>
              </a:rPr>
              <a:t>  des </a:t>
            </a:r>
            <a:r>
              <a:rPr lang="fr-CA" sz="1400" dirty="0">
                <a:solidFill>
                  <a:srgbClr val="BD9B53"/>
                </a:solidFill>
              </a:rPr>
              <a:t>lettres, </a:t>
            </a:r>
            <a:r>
              <a:rPr lang="fr-CA" sz="1400" dirty="0" smtClean="0">
                <a:solidFill>
                  <a:srgbClr val="BD9B53"/>
                </a:solidFill>
              </a:rPr>
              <a:t>                   correspondance         graphème-phonème</a:t>
            </a:r>
            <a:r>
              <a:rPr lang="fr-CA" sz="1400" dirty="0">
                <a:solidFill>
                  <a:srgbClr val="BD9B53"/>
                </a:solidFill>
              </a:rPr>
              <a:t>)</a:t>
            </a:r>
          </a:p>
          <a:p>
            <a:pPr marL="285750" indent="-285750">
              <a:buFont typeface="Arial" panose="020B0604020202020204" pitchFamily="34" charset="0"/>
              <a:buChar char="•"/>
            </a:pPr>
            <a:endParaRPr lang="fr-CA" sz="1400" dirty="0">
              <a:solidFill>
                <a:srgbClr val="BD9B53"/>
              </a:solidFill>
            </a:endParaRPr>
          </a:p>
          <a:p>
            <a:pPr marL="285750" indent="-285750">
              <a:buFont typeface="Arial" panose="020B0604020202020204" pitchFamily="34" charset="0"/>
              <a:buChar char="•"/>
            </a:pPr>
            <a:r>
              <a:rPr lang="fr-CA" sz="1400" dirty="0">
                <a:solidFill>
                  <a:srgbClr val="BD9B53"/>
                </a:solidFill>
              </a:rPr>
              <a:t>Enseignement direct </a:t>
            </a:r>
            <a:r>
              <a:rPr lang="fr-CA" sz="1400" dirty="0" smtClean="0">
                <a:solidFill>
                  <a:srgbClr val="BD9B53"/>
                </a:solidFill>
              </a:rPr>
              <a:t> et </a:t>
            </a:r>
            <a:r>
              <a:rPr lang="fr-CA" sz="1400" dirty="0">
                <a:solidFill>
                  <a:srgbClr val="BD9B53"/>
                </a:solidFill>
              </a:rPr>
              <a:t>séquentiel</a:t>
            </a:r>
          </a:p>
        </p:txBody>
      </p:sp>
      <p:sp>
        <p:nvSpPr>
          <p:cNvPr id="9" name="Rectangle 8">
            <a:extLst>
              <a:ext uri="{FF2B5EF4-FFF2-40B4-BE49-F238E27FC236}">
                <a16:creationId xmlns:a16="http://schemas.microsoft.com/office/drawing/2014/main" id="{0532832F-E438-4A88-B097-8DD35D75BAFA}"/>
              </a:ext>
            </a:extLst>
          </p:cNvPr>
          <p:cNvSpPr/>
          <p:nvPr/>
        </p:nvSpPr>
        <p:spPr>
          <a:xfrm>
            <a:off x="5014392" y="2724093"/>
            <a:ext cx="3750485" cy="1979476"/>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marL="285750" indent="-285750">
              <a:buFont typeface="Arial" panose="020B0604020202020204" pitchFamily="34" charset="0"/>
              <a:buChar char="•"/>
            </a:pPr>
            <a:r>
              <a:rPr lang="fr-CA" sz="1400" dirty="0">
                <a:solidFill>
                  <a:srgbClr val="9BBB59"/>
                </a:solidFill>
              </a:rPr>
              <a:t>S’amorce dès la naissance grâce aux     contacts de l’enfant avec l’écrit de </a:t>
            </a:r>
            <a:r>
              <a:rPr lang="fr-CA" sz="1400" dirty="0" smtClean="0">
                <a:solidFill>
                  <a:srgbClr val="9BBB59"/>
                </a:solidFill>
              </a:rPr>
              <a:t>  son  </a:t>
            </a:r>
            <a:r>
              <a:rPr lang="fr-CA" sz="1400" dirty="0">
                <a:solidFill>
                  <a:srgbClr val="9BBB59"/>
                </a:solidFill>
              </a:rPr>
              <a:t>environnement et à </a:t>
            </a:r>
            <a:r>
              <a:rPr lang="fr-CA" sz="1400" dirty="0" smtClean="0">
                <a:solidFill>
                  <a:srgbClr val="9BBB59"/>
                </a:solidFill>
              </a:rPr>
              <a:t>ses                  interactions sociales </a:t>
            </a:r>
            <a:r>
              <a:rPr lang="fr-CA" sz="1400" dirty="0">
                <a:solidFill>
                  <a:srgbClr val="9BBB59"/>
                </a:solidFill>
              </a:rPr>
              <a:t>autour du </a:t>
            </a:r>
            <a:r>
              <a:rPr lang="fr-CA" sz="1400" dirty="0" smtClean="0">
                <a:solidFill>
                  <a:srgbClr val="9BBB59"/>
                </a:solidFill>
              </a:rPr>
              <a:t/>
            </a:r>
            <a:br>
              <a:rPr lang="fr-CA" sz="1400" dirty="0" smtClean="0">
                <a:solidFill>
                  <a:srgbClr val="9BBB59"/>
                </a:solidFill>
              </a:rPr>
            </a:br>
            <a:r>
              <a:rPr lang="fr-CA" sz="1400" dirty="0" smtClean="0">
                <a:solidFill>
                  <a:srgbClr val="9BBB59"/>
                </a:solidFill>
              </a:rPr>
              <a:t>langage </a:t>
            </a:r>
            <a:r>
              <a:rPr lang="fr-CA" sz="1400" dirty="0">
                <a:solidFill>
                  <a:srgbClr val="9BBB59"/>
                </a:solidFill>
              </a:rPr>
              <a:t>écrit </a:t>
            </a:r>
          </a:p>
          <a:p>
            <a:pPr marL="285750" indent="-285750">
              <a:buFont typeface="Arial" panose="020B0604020202020204" pitchFamily="34" charset="0"/>
              <a:buChar char="•"/>
            </a:pPr>
            <a:endParaRPr lang="fr-CA" sz="1400" dirty="0">
              <a:solidFill>
                <a:srgbClr val="9BBB59"/>
              </a:solidFill>
            </a:endParaRPr>
          </a:p>
          <a:p>
            <a:pPr marL="285750" indent="-285750">
              <a:buFont typeface="Arial" panose="020B0604020202020204" pitchFamily="34" charset="0"/>
              <a:buChar char="•"/>
            </a:pPr>
            <a:r>
              <a:rPr lang="fr-CA" sz="1400" dirty="0">
                <a:solidFill>
                  <a:srgbClr val="9BBB59"/>
                </a:solidFill>
              </a:rPr>
              <a:t>Favorisé par un environnement riche en matériel écrit et par des </a:t>
            </a:r>
            <a:r>
              <a:rPr lang="fr-CA" sz="1400" dirty="0" smtClean="0">
                <a:solidFill>
                  <a:srgbClr val="9BBB59"/>
                </a:solidFill>
              </a:rPr>
              <a:t/>
            </a:r>
            <a:br>
              <a:rPr lang="fr-CA" sz="1400" dirty="0" smtClean="0">
                <a:solidFill>
                  <a:srgbClr val="9BBB59"/>
                </a:solidFill>
              </a:rPr>
            </a:br>
            <a:r>
              <a:rPr lang="fr-CA" sz="1400" dirty="0" smtClean="0">
                <a:solidFill>
                  <a:srgbClr val="9BBB59"/>
                </a:solidFill>
              </a:rPr>
              <a:t>interactions sociales </a:t>
            </a:r>
            <a:r>
              <a:rPr lang="fr-CA" sz="1400" dirty="0">
                <a:solidFill>
                  <a:srgbClr val="9BBB59"/>
                </a:solidFill>
              </a:rPr>
              <a:t>qui attirent </a:t>
            </a:r>
            <a:r>
              <a:rPr lang="fr-CA" sz="1400" dirty="0" smtClean="0">
                <a:solidFill>
                  <a:srgbClr val="9BBB59"/>
                </a:solidFill>
              </a:rPr>
              <a:t/>
            </a:r>
            <a:br>
              <a:rPr lang="fr-CA" sz="1400" dirty="0" smtClean="0">
                <a:solidFill>
                  <a:srgbClr val="9BBB59"/>
                </a:solidFill>
              </a:rPr>
            </a:br>
            <a:r>
              <a:rPr lang="fr-CA" sz="1400" dirty="0" smtClean="0">
                <a:solidFill>
                  <a:srgbClr val="9BBB59"/>
                </a:solidFill>
              </a:rPr>
              <a:t>l’attention de </a:t>
            </a:r>
            <a:r>
              <a:rPr lang="fr-CA" sz="1400" dirty="0">
                <a:solidFill>
                  <a:srgbClr val="9BBB59"/>
                </a:solidFill>
              </a:rPr>
              <a:t>l’enfant sur l’écrit</a:t>
            </a:r>
          </a:p>
        </p:txBody>
      </p:sp>
    </p:spTree>
    <p:extLst>
      <p:ext uri="{BB962C8B-B14F-4D97-AF65-F5344CB8AC3E}">
        <p14:creationId xmlns:p14="http://schemas.microsoft.com/office/powerpoint/2010/main" val="461274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468082"/>
            <a:ext cx="7152803" cy="960668"/>
          </a:xfrm>
        </p:spPr>
        <p:txBody>
          <a:bodyPr>
            <a:normAutofit/>
          </a:bodyPr>
          <a:lstStyle/>
          <a:p>
            <a:r>
              <a:rPr lang="fr-CA" sz="2000" b="1" dirty="0">
                <a:solidFill>
                  <a:schemeClr val="tx1">
                    <a:lumMod val="65000"/>
                    <a:lumOff val="35000"/>
                  </a:schemeClr>
                </a:solidFill>
              </a:rPr>
              <a:t>L’émergence de l’écrit </a:t>
            </a:r>
            <a:br>
              <a:rPr lang="fr-CA" sz="2000" b="1" dirty="0">
                <a:solidFill>
                  <a:schemeClr val="tx1">
                    <a:lumMod val="65000"/>
                    <a:lumOff val="35000"/>
                  </a:schemeClr>
                </a:solidFill>
              </a:rPr>
            </a:br>
            <a:endParaRPr lang="fr-CA" sz="2000" dirty="0"/>
          </a:p>
        </p:txBody>
      </p:sp>
      <p:sp>
        <p:nvSpPr>
          <p:cNvPr id="3" name="Espace réservé du numéro de diapositive 2"/>
          <p:cNvSpPr>
            <a:spLocks noGrp="1"/>
          </p:cNvSpPr>
          <p:nvPr>
            <p:ph type="sldNum" sz="quarter" idx="12"/>
          </p:nvPr>
        </p:nvSpPr>
        <p:spPr/>
        <p:txBody>
          <a:bodyPr/>
          <a:lstStyle/>
          <a:p>
            <a:fld id="{4FAB73BC-B049-4115-A692-8D63A059BFB8}" type="slidenum">
              <a:rPr lang="en-US" smtClean="0"/>
              <a:t>33</a:t>
            </a:fld>
            <a:endParaRPr lang="en-US" dirty="0"/>
          </a:p>
        </p:txBody>
      </p:sp>
      <p:sp>
        <p:nvSpPr>
          <p:cNvPr id="4" name="Rectangle 3">
            <a:extLst>
              <a:ext uri="{FF2B5EF4-FFF2-40B4-BE49-F238E27FC236}">
                <a16:creationId xmlns:a16="http://schemas.microsoft.com/office/drawing/2014/main" id="{3D10CFBB-1EF6-4541-9CF1-0F9BC019FC45}"/>
              </a:ext>
            </a:extLst>
          </p:cNvPr>
          <p:cNvSpPr/>
          <p:nvPr/>
        </p:nvSpPr>
        <p:spPr>
          <a:xfrm>
            <a:off x="179512" y="1275606"/>
            <a:ext cx="4536504" cy="2769989"/>
          </a:xfrm>
          <a:prstGeom prst="rect">
            <a:avLst/>
          </a:prstGeom>
        </p:spPr>
        <p:txBody>
          <a:bodyPr wrap="square">
            <a:spAutoFit/>
          </a:bodyPr>
          <a:lstStyle/>
          <a:p>
            <a:r>
              <a:rPr lang="fr-CA" sz="2000" dirty="0">
                <a:solidFill>
                  <a:schemeClr val="tx1">
                    <a:lumMod val="75000"/>
                    <a:lumOff val="25000"/>
                  </a:schemeClr>
                </a:solidFill>
                <a:ea typeface="SimSun" panose="02010600030101010101" pitchFamily="2" charset="-122"/>
              </a:rPr>
              <a:t>« L’émergence de l’écrit </a:t>
            </a:r>
            <a:r>
              <a:rPr lang="fr-CA" sz="2000" dirty="0" smtClean="0">
                <a:solidFill>
                  <a:schemeClr val="tx1">
                    <a:lumMod val="75000"/>
                    <a:lumOff val="25000"/>
                  </a:schemeClr>
                </a:solidFill>
                <a:ea typeface="SimSun" panose="02010600030101010101" pitchFamily="2" charset="-122"/>
              </a:rPr>
              <a:t>recouvre</a:t>
            </a:r>
          </a:p>
          <a:p>
            <a:r>
              <a:rPr lang="fr-CA" sz="2000" dirty="0" smtClean="0">
                <a:solidFill>
                  <a:schemeClr val="tx1">
                    <a:lumMod val="75000"/>
                    <a:lumOff val="25000"/>
                  </a:schemeClr>
                </a:solidFill>
                <a:ea typeface="SimSun" panose="02010600030101010101" pitchFamily="2" charset="-122"/>
              </a:rPr>
              <a:t> </a:t>
            </a:r>
            <a:r>
              <a:rPr lang="fr-CA" sz="2000" dirty="0">
                <a:solidFill>
                  <a:schemeClr val="tx1">
                    <a:lumMod val="75000"/>
                    <a:lumOff val="25000"/>
                  </a:schemeClr>
                </a:solidFill>
                <a:ea typeface="SimSun" panose="02010600030101010101" pitchFamily="2" charset="-122"/>
              </a:rPr>
              <a:t>toutes les acquisitions en lecture et en écriture (les connaissances, les habiletés et les    attitudes) que l’enfant réalise, sans        enseignement formel, avant de lire de  manière conventionnelle » </a:t>
            </a:r>
          </a:p>
          <a:p>
            <a:pPr algn="r"/>
            <a:endParaRPr lang="fr-CA" sz="1100" dirty="0">
              <a:solidFill>
                <a:schemeClr val="tx1">
                  <a:lumMod val="75000"/>
                  <a:lumOff val="25000"/>
                </a:schemeClr>
              </a:solidFill>
              <a:ea typeface="SimSun" panose="02010600030101010101" pitchFamily="2" charset="-122"/>
            </a:endParaRPr>
          </a:p>
          <a:p>
            <a:pPr algn="r"/>
            <a:endParaRPr lang="fr-CA" sz="1100" dirty="0">
              <a:solidFill>
                <a:schemeClr val="tx1">
                  <a:lumMod val="75000"/>
                  <a:lumOff val="25000"/>
                </a:schemeClr>
              </a:solidFill>
              <a:ea typeface="SimSun" panose="02010600030101010101" pitchFamily="2" charset="-122"/>
            </a:endParaRPr>
          </a:p>
          <a:p>
            <a:pPr algn="r"/>
            <a:r>
              <a:rPr lang="fr-CA" sz="1200" dirty="0">
                <a:solidFill>
                  <a:schemeClr val="tx1">
                    <a:lumMod val="75000"/>
                    <a:lumOff val="25000"/>
                  </a:schemeClr>
                </a:solidFill>
                <a:ea typeface="SimSun" panose="02010600030101010101" pitchFamily="2" charset="-122"/>
              </a:rPr>
              <a:t>(Giasson, 2003, p. 128) </a:t>
            </a:r>
            <a:endParaRPr lang="fr-CA" sz="1200" dirty="0">
              <a:solidFill>
                <a:schemeClr val="tx1">
                  <a:lumMod val="75000"/>
                  <a:lumOff val="25000"/>
                </a:schemeClr>
              </a:solidFill>
            </a:endParaRPr>
          </a:p>
        </p:txBody>
      </p:sp>
      <p:graphicFrame>
        <p:nvGraphicFramePr>
          <p:cNvPr id="5" name="Diagramme 4">
            <a:extLst>
              <a:ext uri="{FF2B5EF4-FFF2-40B4-BE49-F238E27FC236}">
                <a16:creationId xmlns:a16="http://schemas.microsoft.com/office/drawing/2014/main" id="{E7FE5084-B41A-4E40-BC9A-0EC2CDFEDBEA}"/>
              </a:ext>
            </a:extLst>
          </p:cNvPr>
          <p:cNvGraphicFramePr/>
          <p:nvPr>
            <p:extLst>
              <p:ext uri="{D42A27DB-BD31-4B8C-83A1-F6EECF244321}">
                <p14:modId xmlns:p14="http://schemas.microsoft.com/office/powerpoint/2010/main" val="3508955714"/>
              </p:ext>
            </p:extLst>
          </p:nvPr>
        </p:nvGraphicFramePr>
        <p:xfrm>
          <a:off x="5076057" y="1490766"/>
          <a:ext cx="4067944" cy="3521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4296EAB1-A817-452B-88D5-D676688F50B9}"/>
              </a:ext>
            </a:extLst>
          </p:cNvPr>
          <p:cNvSpPr/>
          <p:nvPr/>
        </p:nvSpPr>
        <p:spPr>
          <a:xfrm>
            <a:off x="7783498" y="4735125"/>
            <a:ext cx="1367682" cy="276999"/>
          </a:xfrm>
          <a:prstGeom prst="rect">
            <a:avLst/>
          </a:prstGeom>
        </p:spPr>
        <p:txBody>
          <a:bodyPr wrap="none">
            <a:spAutoFit/>
          </a:bodyPr>
          <a:lstStyle/>
          <a:p>
            <a:pPr algn="r"/>
            <a:r>
              <a:rPr lang="fr-CA" sz="1200" dirty="0">
                <a:solidFill>
                  <a:schemeClr val="tx1">
                    <a:lumMod val="75000"/>
                    <a:lumOff val="25000"/>
                  </a:schemeClr>
                </a:solidFill>
                <a:ea typeface="SimSun" panose="02010600030101010101" pitchFamily="2" charset="-122"/>
              </a:rPr>
              <a:t>(Thériault, 2010) </a:t>
            </a:r>
            <a:endParaRPr lang="fr-CA" sz="1200" dirty="0">
              <a:solidFill>
                <a:schemeClr val="tx1">
                  <a:lumMod val="75000"/>
                  <a:lumOff val="25000"/>
                </a:schemeClr>
              </a:solidFill>
            </a:endParaRPr>
          </a:p>
        </p:txBody>
      </p:sp>
    </p:spTree>
    <p:extLst>
      <p:ext uri="{BB962C8B-B14F-4D97-AF65-F5344CB8AC3E}">
        <p14:creationId xmlns:p14="http://schemas.microsoft.com/office/powerpoint/2010/main" val="1558696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4" y="468082"/>
            <a:ext cx="6683765" cy="396599"/>
          </a:xfrm>
        </p:spPr>
        <p:txBody>
          <a:bodyPr>
            <a:normAutofit/>
          </a:bodyPr>
          <a:lstStyle/>
          <a:p>
            <a:r>
              <a:rPr lang="fr-CA" sz="1400" b="1" dirty="0" smtClean="0"/>
              <a:t>Évaluer l’émergence de l’</a:t>
            </a:r>
            <a:r>
              <a:rPr lang="fr-CA" sz="1400" b="1" dirty="0"/>
              <a:t>é</a:t>
            </a:r>
            <a:r>
              <a:rPr lang="fr-CA" sz="1400" b="1" dirty="0" smtClean="0"/>
              <a:t>crit dans le jeu: les apprentissages invisibles </a:t>
            </a:r>
            <a:endParaRPr lang="fr-CA" sz="1400" b="1" dirty="0"/>
          </a:p>
        </p:txBody>
      </p:sp>
      <p:sp>
        <p:nvSpPr>
          <p:cNvPr id="3" name="Espace réservé du contenu 2"/>
          <p:cNvSpPr>
            <a:spLocks noGrp="1"/>
          </p:cNvSpPr>
          <p:nvPr>
            <p:ph idx="1"/>
          </p:nvPr>
        </p:nvSpPr>
        <p:spPr>
          <a:xfrm>
            <a:off x="1941909" y="1347614"/>
            <a:ext cx="6686550" cy="3085803"/>
          </a:xfrm>
        </p:spPr>
        <p:txBody>
          <a:bodyPr/>
          <a:lstStyle/>
          <a:p>
            <a:pPr marL="0" indent="0">
              <a:buNone/>
            </a:pPr>
            <a:r>
              <a:rPr lang="fr-CA" dirty="0" smtClean="0"/>
              <a:t>											</a:t>
            </a:r>
            <a:endParaRPr lang="fr-CA" dirty="0"/>
          </a:p>
        </p:txBody>
      </p:sp>
      <p:sp>
        <p:nvSpPr>
          <p:cNvPr id="4" name="Espace réservé du numéro de diapositive 3"/>
          <p:cNvSpPr>
            <a:spLocks noGrp="1"/>
          </p:cNvSpPr>
          <p:nvPr>
            <p:ph type="sldNum" sz="quarter" idx="12"/>
          </p:nvPr>
        </p:nvSpPr>
        <p:spPr/>
        <p:txBody>
          <a:bodyPr/>
          <a:lstStyle/>
          <a:p>
            <a:fld id="{CA8D9AD5-F248-4919-864A-CFD76CC027D6}" type="slidenum">
              <a:rPr lang="fr-CA" smtClean="0"/>
              <a:t>34</a:t>
            </a:fld>
            <a:endParaRPr lang="fr-CA"/>
          </a:p>
        </p:txBody>
      </p:sp>
      <p:pic>
        <p:nvPicPr>
          <p:cNvPr id="5" name="Image 4"/>
          <p:cNvPicPr>
            <a:picLocks noChangeAspect="1"/>
          </p:cNvPicPr>
          <p:nvPr/>
        </p:nvPicPr>
        <p:blipFill>
          <a:blip r:embed="rId2"/>
          <a:stretch>
            <a:fillRect/>
          </a:stretch>
        </p:blipFill>
        <p:spPr>
          <a:xfrm>
            <a:off x="5652120" y="864681"/>
            <a:ext cx="2975163" cy="1491045"/>
          </a:xfrm>
          <a:prstGeom prst="rect">
            <a:avLst/>
          </a:prstGeom>
        </p:spPr>
      </p:pic>
      <p:pic>
        <p:nvPicPr>
          <p:cNvPr id="6" name="Image 5"/>
          <p:cNvPicPr>
            <a:picLocks noChangeAspect="1"/>
          </p:cNvPicPr>
          <p:nvPr/>
        </p:nvPicPr>
        <p:blipFill>
          <a:blip r:embed="rId3"/>
          <a:stretch>
            <a:fillRect/>
          </a:stretch>
        </p:blipFill>
        <p:spPr>
          <a:xfrm>
            <a:off x="398860" y="880225"/>
            <a:ext cx="4389164" cy="2102452"/>
          </a:xfrm>
          <a:prstGeom prst="rect">
            <a:avLst/>
          </a:prstGeom>
        </p:spPr>
      </p:pic>
      <p:pic>
        <p:nvPicPr>
          <p:cNvPr id="7" name="Image 6"/>
          <p:cNvPicPr>
            <a:picLocks noChangeAspect="1"/>
          </p:cNvPicPr>
          <p:nvPr/>
        </p:nvPicPr>
        <p:blipFill>
          <a:blip r:embed="rId4"/>
          <a:stretch>
            <a:fillRect/>
          </a:stretch>
        </p:blipFill>
        <p:spPr>
          <a:xfrm>
            <a:off x="251520" y="3132893"/>
            <a:ext cx="4173140" cy="1783457"/>
          </a:xfrm>
          <a:prstGeom prst="rect">
            <a:avLst/>
          </a:prstGeom>
        </p:spPr>
      </p:pic>
      <p:pic>
        <p:nvPicPr>
          <p:cNvPr id="9" name="Image 8"/>
          <p:cNvPicPr>
            <a:picLocks noChangeAspect="1"/>
          </p:cNvPicPr>
          <p:nvPr/>
        </p:nvPicPr>
        <p:blipFill>
          <a:blip r:embed="rId5"/>
          <a:stretch>
            <a:fillRect/>
          </a:stretch>
        </p:blipFill>
        <p:spPr>
          <a:xfrm>
            <a:off x="4932040" y="2371269"/>
            <a:ext cx="4104456" cy="2648753"/>
          </a:xfrm>
          <a:prstGeom prst="rect">
            <a:avLst/>
          </a:prstGeom>
        </p:spPr>
      </p:pic>
    </p:spTree>
    <p:extLst>
      <p:ext uri="{BB962C8B-B14F-4D97-AF65-F5344CB8AC3E}">
        <p14:creationId xmlns:p14="http://schemas.microsoft.com/office/powerpoint/2010/main" val="21985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15616" y="1031593"/>
            <a:ext cx="7056784" cy="4122284"/>
          </a:xfrm>
          <a:prstGeom prst="rect">
            <a:avLst/>
          </a:prstGeom>
        </p:spPr>
      </p:pic>
      <p:sp>
        <p:nvSpPr>
          <p:cNvPr id="4" name="Titre 1">
            <a:extLst>
              <a:ext uri="{FF2B5EF4-FFF2-40B4-BE49-F238E27FC236}">
                <a16:creationId xmlns:a16="http://schemas.microsoft.com/office/drawing/2014/main" id="{C6851470-17A4-467F-A755-D35D4A4712BE}"/>
              </a:ext>
            </a:extLst>
          </p:cNvPr>
          <p:cNvSpPr txBox="1">
            <a:spLocks/>
          </p:cNvSpPr>
          <p:nvPr/>
        </p:nvSpPr>
        <p:spPr>
          <a:xfrm>
            <a:off x="3124861" y="195446"/>
            <a:ext cx="4783455" cy="969771"/>
          </a:xfrm>
          <a:prstGeom prst="rect">
            <a:avLst/>
          </a:prstGeom>
        </p:spPr>
        <p:txBody>
          <a:bodyPr vert="horz" lIns="68580" tIns="34290" rIns="68580" bIns="3429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fr-CA" sz="1800" b="1" cap="none" dirty="0" smtClean="0"/>
              <a:t>Liste d’épicerie</a:t>
            </a:r>
            <a:endParaRPr lang="fr-CA" sz="1800" b="1" cap="none" dirty="0"/>
          </a:p>
        </p:txBody>
      </p:sp>
    </p:spTree>
    <p:extLst>
      <p:ext uri="{BB962C8B-B14F-4D97-AF65-F5344CB8AC3E}">
        <p14:creationId xmlns:p14="http://schemas.microsoft.com/office/powerpoint/2010/main" val="4093439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36</a:t>
            </a:fld>
            <a:endParaRPr lang="en-US" dirty="0"/>
          </a:p>
        </p:txBody>
      </p:sp>
      <p:sp>
        <p:nvSpPr>
          <p:cNvPr id="4" name="Titre 1">
            <a:extLst>
              <a:ext uri="{FF2B5EF4-FFF2-40B4-BE49-F238E27FC236}">
                <a16:creationId xmlns:a16="http://schemas.microsoft.com/office/drawing/2014/main" id="{3112FA00-C70B-4358-AE82-89AF8E97C272}"/>
              </a:ext>
            </a:extLst>
          </p:cNvPr>
          <p:cNvSpPr>
            <a:spLocks noGrp="1"/>
          </p:cNvSpPr>
          <p:nvPr>
            <p:ph type="title"/>
          </p:nvPr>
        </p:nvSpPr>
        <p:spPr>
          <a:xfrm>
            <a:off x="1475656" y="468082"/>
            <a:ext cx="7152803" cy="960668"/>
          </a:xfrm>
        </p:spPr>
        <p:txBody>
          <a:bodyPr/>
          <a:lstStyle/>
          <a:p>
            <a:r>
              <a:rPr lang="fr-CA" sz="2400" dirty="0"/>
              <a:t>Références</a:t>
            </a:r>
          </a:p>
        </p:txBody>
      </p:sp>
      <p:sp>
        <p:nvSpPr>
          <p:cNvPr id="5" name="Rectangle 4">
            <a:extLst>
              <a:ext uri="{FF2B5EF4-FFF2-40B4-BE49-F238E27FC236}">
                <a16:creationId xmlns:a16="http://schemas.microsoft.com/office/drawing/2014/main" id="{12652B32-5EBA-4D10-97DB-ECF14299D96A}"/>
              </a:ext>
            </a:extLst>
          </p:cNvPr>
          <p:cNvSpPr/>
          <p:nvPr/>
        </p:nvSpPr>
        <p:spPr>
          <a:xfrm>
            <a:off x="125760" y="1033693"/>
            <a:ext cx="8892480" cy="4001095"/>
          </a:xfrm>
          <a:prstGeom prst="rect">
            <a:avLst/>
          </a:prstGeom>
        </p:spPr>
        <p:txBody>
          <a:bodyPr wrap="square">
            <a:spAutoFit/>
          </a:bodyPr>
          <a:lstStyle/>
          <a:p>
            <a:pPr marL="457200" indent="-457200" algn="just">
              <a:spcAft>
                <a:spcPts val="0"/>
              </a:spcAft>
            </a:pP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Aras, S. (2016). Free play in early childhood education: a phenomenological study. </a:t>
            </a:r>
            <a:r>
              <a:rPr lang="en-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Early Child Development and Care, 186</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(7), 1173-1184. </a:t>
            </a:r>
            <a:endPar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endParaRPr>
          </a:p>
          <a:p>
            <a:pPr marL="457200" indent="-457200" algn="just">
              <a:spcAft>
                <a:spcPts val="0"/>
              </a:spcAft>
            </a:pPr>
            <a:r>
              <a:rPr lang="en-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Bassok</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D., Latham, S. et Rorem, A. (2016). Is Kindergarten the New First Grade?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AERA Open, 1</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(4), 1-31. </a:t>
            </a:r>
          </a:p>
          <a:p>
            <a:pPr marL="457200" indent="-457200" algn="just">
              <a:spcAft>
                <a:spcPts val="0"/>
              </a:spcAft>
            </a:pP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Bédard, J. (2010). Scolariser ou non la petite enfance : qu’en est-il de l’intervention éducative dans les maternelles québécoises? .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L'intervention éducative, 8</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(2), 1-7. </a:t>
            </a:r>
          </a:p>
          <a:p>
            <a:pPr marL="457200" indent="-457200" algn="just">
              <a:spcAft>
                <a:spcPts val="0"/>
              </a:spcAft>
            </a:pP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Bernier, J., Boudreau, M. et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Mélançon</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J. (2017). Regards sur la pédagogie du jeu au préscolaire.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Revue canadienne des jeunes chercheurs en éducation, 8</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(2), 70-78. </a:t>
            </a:r>
          </a:p>
          <a:p>
            <a:pPr marL="457200" indent="-457200" algn="just">
              <a:spcAft>
                <a:spcPts val="0"/>
              </a:spcAft>
            </a:pP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Bigras</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N., Lemay, L., Bouchard, C. et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Eryasa</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J. (2015).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Soutenir la qualité de la valorisation du jeu d’enfants de 4 ans en services de garde afin de favoriser leur développement cognitif et langagier.</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Communication présentée au Colloque 514–Le jeu en contextes éducatifs pendant la petite enfance.</a:t>
            </a:r>
          </a:p>
          <a:p>
            <a:pPr marL="457200" indent="-457200" algn="just">
              <a:spcAft>
                <a:spcPts val="0"/>
              </a:spcAft>
            </a:pP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Blatchford</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P.,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Pellegrini</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A. et Baines, E. (2016). </a:t>
            </a:r>
            <a:r>
              <a:rPr lang="en-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The child at school: Interactions with peers and teachers</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(2 ed.). </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East Sussex: Routledge.</a:t>
            </a:r>
          </a:p>
          <a:p>
            <a:pPr marL="457200" indent="-457200" algn="just">
              <a:spcAft>
                <a:spcPts val="0"/>
              </a:spcAft>
            </a:pP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Bodrova</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E. et Leong, D. (2012).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Les outils de la pensée</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Québec: Presses de l’Université du Québec.</a:t>
            </a:r>
          </a:p>
          <a:p>
            <a:pPr marL="457200" indent="-457200" algn="just">
              <a:spcAft>
                <a:spcPts val="0"/>
              </a:spcAft>
            </a:pPr>
            <a:r>
              <a:rPr lang="en-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Booren</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L. M., Downer, J. T. et </a:t>
            </a:r>
            <a:r>
              <a:rPr lang="en-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Vitiello</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V. E. (2012). Observations of children's interactions with teachers, peers, and tasks across preschool classroom activity settings. </a:t>
            </a:r>
            <a:r>
              <a:rPr lang="fr-CA" sz="1100" i="1"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Early</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a:t>
            </a:r>
            <a:r>
              <a:rPr lang="fr-CA" sz="1100" i="1"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Education</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&amp; </a:t>
            </a:r>
            <a:r>
              <a:rPr lang="fr-CA" sz="1100" i="1"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Development</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23</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(4), 517-538. </a:t>
            </a:r>
          </a:p>
          <a:p>
            <a:pPr marL="457200" indent="-457200" algn="just">
              <a:spcAft>
                <a:spcPts val="0"/>
              </a:spcAft>
            </a:pP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Brès, H.-S. (2013). Nouveau dictionnaire de pédagogie et d’instruction primaire: Jardins d'enfants. </a:t>
            </a:r>
            <a:r>
              <a:rPr lang="en-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Repéré</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à </a:t>
            </a:r>
            <a:r>
              <a:rPr lang="en-CA" sz="1100" u="sng"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hlinkClick r:id="rId2"/>
              </a:rPr>
              <a:t>http://www.inrp.fr/edition-electronique/lodel/dictionnaire-ferdinand-buisson/document.php?id=2954</a:t>
            </a:r>
            <a:endParaRPr lang="en-CA" sz="1100" u="sng"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Broadhead, P. (2006). Developing an understanding of young children's learning through play: the place of observation, interaction and reflection. </a:t>
            </a:r>
            <a:r>
              <a:rPr lang="fr-CA" sz="1100" i="1" dirty="0">
                <a:solidFill>
                  <a:schemeClr val="tx1">
                    <a:lumMod val="65000"/>
                    <a:lumOff val="35000"/>
                  </a:schemeClr>
                </a:solidFill>
                <a:latin typeface="Arial" panose="020B0604020202020204" pitchFamily="34" charset="0"/>
                <a:cs typeface="Arial" panose="020B0604020202020204" pitchFamily="34" charset="0"/>
              </a:rPr>
              <a:t>British </a:t>
            </a:r>
            <a:r>
              <a:rPr lang="fr-CA" sz="1100" i="1" dirty="0" err="1">
                <a:solidFill>
                  <a:schemeClr val="tx1">
                    <a:lumMod val="65000"/>
                    <a:lumOff val="35000"/>
                  </a:schemeClr>
                </a:solidFill>
                <a:latin typeface="Arial" panose="020B0604020202020204" pitchFamily="34" charset="0"/>
                <a:cs typeface="Arial" panose="020B0604020202020204" pitchFamily="34" charset="0"/>
              </a:rPr>
              <a:t>Educational</a:t>
            </a:r>
            <a:r>
              <a:rPr lang="fr-CA" sz="1100" i="1"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err="1">
                <a:solidFill>
                  <a:schemeClr val="tx1">
                    <a:lumMod val="65000"/>
                    <a:lumOff val="35000"/>
                  </a:schemeClr>
                </a:solidFill>
                <a:latin typeface="Arial" panose="020B0604020202020204" pitchFamily="34" charset="0"/>
                <a:cs typeface="Arial" panose="020B0604020202020204" pitchFamily="34" charset="0"/>
              </a:rPr>
              <a:t>Research</a:t>
            </a:r>
            <a:r>
              <a:rPr lang="fr-CA" sz="1100" i="1" dirty="0">
                <a:solidFill>
                  <a:schemeClr val="tx1">
                    <a:lumMod val="65000"/>
                    <a:lumOff val="35000"/>
                  </a:schemeClr>
                </a:solidFill>
                <a:latin typeface="Arial" panose="020B0604020202020204" pitchFamily="34" charset="0"/>
                <a:cs typeface="Arial" panose="020B0604020202020204" pitchFamily="34" charset="0"/>
              </a:rPr>
              <a:t> Journal, 32</a:t>
            </a:r>
            <a:r>
              <a:rPr lang="fr-CA" sz="1100" dirty="0">
                <a:solidFill>
                  <a:schemeClr val="tx1">
                    <a:lumMod val="65000"/>
                    <a:lumOff val="35000"/>
                  </a:schemeClr>
                </a:solidFill>
                <a:latin typeface="Arial" panose="020B0604020202020204" pitchFamily="34" charset="0"/>
                <a:cs typeface="Arial" panose="020B0604020202020204" pitchFamily="34" charset="0"/>
              </a:rPr>
              <a:t>(2), 191-207.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Brodeur, M., Gosselin, C., Mercier, J., Legault, F. et Vanier, N. (2006). Prévention des difficultés d’apprentissage en lecture: l’effet différencié d’un programme implanté par des enseignantes de maternelle chez leurs élèves. </a:t>
            </a:r>
            <a:r>
              <a:rPr lang="fr-CA" sz="1100" i="1" dirty="0">
                <a:solidFill>
                  <a:schemeClr val="tx1">
                    <a:lumMod val="65000"/>
                    <a:lumOff val="35000"/>
                  </a:schemeClr>
                </a:solidFill>
                <a:latin typeface="Arial" panose="020B0604020202020204" pitchFamily="34" charset="0"/>
                <a:cs typeface="Arial" panose="020B0604020202020204" pitchFamily="34" charset="0"/>
              </a:rPr>
              <a:t>Éducation et francophonie, numéro thématique sur la littératie, 34</a:t>
            </a:r>
            <a:r>
              <a:rPr lang="fr-CA" sz="1100" dirty="0">
                <a:solidFill>
                  <a:schemeClr val="tx1">
                    <a:lumMod val="65000"/>
                    <a:lumOff val="35000"/>
                  </a:schemeClr>
                </a:solidFill>
                <a:latin typeface="Arial" panose="020B0604020202020204" pitchFamily="34" charset="0"/>
                <a:cs typeface="Arial" panose="020B0604020202020204" pitchFamily="34" charset="0"/>
              </a:rPr>
              <a:t>(2), 56-83.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Carlsson-Paige, N., McLaughlin, G. B. et </a:t>
            </a:r>
            <a:r>
              <a:rPr lang="fr-CA" sz="1100" dirty="0" err="1">
                <a:solidFill>
                  <a:schemeClr val="tx1">
                    <a:lumMod val="65000"/>
                    <a:lumOff val="35000"/>
                  </a:schemeClr>
                </a:solidFill>
                <a:latin typeface="Arial" panose="020B0604020202020204" pitchFamily="34" charset="0"/>
                <a:cs typeface="Arial" panose="020B0604020202020204" pitchFamily="34" charset="0"/>
              </a:rPr>
              <a:t>Almon</a:t>
            </a:r>
            <a:r>
              <a:rPr lang="fr-CA" sz="1100" dirty="0">
                <a:solidFill>
                  <a:schemeClr val="tx1">
                    <a:lumMod val="65000"/>
                    <a:lumOff val="35000"/>
                  </a:schemeClr>
                </a:solidFill>
                <a:latin typeface="Arial" panose="020B0604020202020204" pitchFamily="34" charset="0"/>
                <a:cs typeface="Arial" panose="020B0604020202020204" pitchFamily="34" charset="0"/>
              </a:rPr>
              <a:t>, J. (2015). </a:t>
            </a:r>
            <a:r>
              <a:rPr lang="en-CA" sz="1100" i="1" dirty="0">
                <a:solidFill>
                  <a:schemeClr val="tx1">
                    <a:lumMod val="65000"/>
                    <a:lumOff val="35000"/>
                  </a:schemeClr>
                </a:solidFill>
                <a:latin typeface="Arial" panose="020B0604020202020204" pitchFamily="34" charset="0"/>
                <a:cs typeface="Arial" panose="020B0604020202020204" pitchFamily="34" charset="0"/>
              </a:rPr>
              <a:t>Reading instruction in kindergarten: Little to gain and much to lose</a:t>
            </a:r>
            <a:r>
              <a:rPr lang="en-CA" sz="1100" dirty="0">
                <a:solidFill>
                  <a:schemeClr val="tx1">
                    <a:lumMod val="65000"/>
                    <a:lumOff val="35000"/>
                  </a:schemeClr>
                </a:solidFill>
                <a:latin typeface="Arial" panose="020B0604020202020204" pitchFamily="34" charset="0"/>
                <a:cs typeface="Arial" panose="020B0604020202020204" pitchFamily="34" charset="0"/>
              </a:rPr>
              <a:t>. Jamaica Plain, MA: Defending the Early Years/Alliance for Children.</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gn="just">
              <a:spcAft>
                <a:spcPts val="0"/>
              </a:spcAft>
            </a:pPr>
            <a:endParaRPr lang="fr-CA" sz="1200" dirty="0">
              <a:solidFill>
                <a:schemeClr val="tx1">
                  <a:lumMod val="65000"/>
                  <a:lumOff val="35000"/>
                </a:schemeClr>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8299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37</a:t>
            </a:fld>
            <a:endParaRPr lang="en-US" dirty="0"/>
          </a:p>
        </p:txBody>
      </p:sp>
      <p:sp>
        <p:nvSpPr>
          <p:cNvPr id="4" name="Titre 1">
            <a:extLst>
              <a:ext uri="{FF2B5EF4-FFF2-40B4-BE49-F238E27FC236}">
                <a16:creationId xmlns:a16="http://schemas.microsoft.com/office/drawing/2014/main" id="{3112FA00-C70B-4358-AE82-89AF8E97C272}"/>
              </a:ext>
            </a:extLst>
          </p:cNvPr>
          <p:cNvSpPr>
            <a:spLocks noGrp="1"/>
          </p:cNvSpPr>
          <p:nvPr>
            <p:ph type="title"/>
          </p:nvPr>
        </p:nvSpPr>
        <p:spPr>
          <a:xfrm>
            <a:off x="1475656" y="468082"/>
            <a:ext cx="7152803" cy="960668"/>
          </a:xfrm>
        </p:spPr>
        <p:txBody>
          <a:bodyPr/>
          <a:lstStyle/>
          <a:p>
            <a:r>
              <a:rPr lang="fr-CA" sz="2400" dirty="0"/>
              <a:t>Références</a:t>
            </a:r>
          </a:p>
        </p:txBody>
      </p:sp>
      <p:sp>
        <p:nvSpPr>
          <p:cNvPr id="5" name="Rectangle 4">
            <a:extLst>
              <a:ext uri="{FF2B5EF4-FFF2-40B4-BE49-F238E27FC236}">
                <a16:creationId xmlns:a16="http://schemas.microsoft.com/office/drawing/2014/main" id="{6EEA4529-DCD8-4133-8A80-0BB5E4491046}"/>
              </a:ext>
            </a:extLst>
          </p:cNvPr>
          <p:cNvSpPr/>
          <p:nvPr/>
        </p:nvSpPr>
        <p:spPr>
          <a:xfrm>
            <a:off x="155948" y="1070882"/>
            <a:ext cx="8832104" cy="3985706"/>
          </a:xfrm>
          <a:prstGeom prst="rect">
            <a:avLst/>
          </a:prstGeom>
        </p:spPr>
        <p:txBody>
          <a:bodyPr wrap="square">
            <a:spAutoFit/>
          </a:bodyPr>
          <a:lstStyle/>
          <a:p>
            <a:pPr marL="457200" indent="-457200" algn="just">
              <a:spcAft>
                <a:spcPts val="0"/>
              </a:spcAft>
            </a:pP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Chaiguerova</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L.,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Zinchenko</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Y. et Yvon, F. (2011). Vie et œuvres de L.S. Vygotsky : Un parcours vers la psychologie culturelle-historique. dans F. Yvon et Y.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Zinchenko</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Eds</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Vygotsky, une théorie du développement et de l'éducation: recueil de textes et commentaires</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(pp. 25-58): Faculté de psychologie de l'Université d'État de </a:t>
            </a:r>
            <a:r>
              <a:rPr lang="fr-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Mouscou</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Lomonossov MGU.</a:t>
            </a:r>
          </a:p>
          <a:p>
            <a:pPr marL="457200" indent="-457200" algn="just">
              <a:spcAft>
                <a:spcPts val="0"/>
              </a:spcAft>
            </a:pP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Christ, T., Wang, X. C. et Chiu, M. M. (2015). Emergent readers’ social interaction styles and their comprehension processes during buddy reading. </a:t>
            </a:r>
            <a:r>
              <a:rPr lang="en-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Literacy Research and Instruction, 54</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(1), 45-66. </a:t>
            </a:r>
            <a:endPar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endParaRPr>
          </a:p>
          <a:p>
            <a:pPr marL="457200" indent="-457200" algn="just">
              <a:spcAft>
                <a:spcPts val="0"/>
              </a:spcAft>
            </a:pP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Christie, J. F. et </a:t>
            </a:r>
            <a:r>
              <a:rPr lang="en-CA" sz="1100" dirty="0" err="1">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Roskos</a:t>
            </a:r>
            <a:r>
              <a:rPr lang="en-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K. A. (2013). </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Le potentiel du jeu dans le développement de la littératie précoce.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Encyclopédie sur le développement des jeunes enfants</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34-39. </a:t>
            </a:r>
          </a:p>
          <a:p>
            <a:pPr marL="457200" indent="-457200" algn="just">
              <a:spcAft>
                <a:spcPts val="0"/>
              </a:spcAft>
            </a:pP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Conseil supérieur de l'éducation. (2012). </a:t>
            </a:r>
            <a:r>
              <a:rPr lang="fr-CA" sz="1100" i="1"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Mieux accueillir et éduquer les enfants d’âge préscolaire, une triple question d’accès, de qualité et de continuité des services</a:t>
            </a:r>
            <a:r>
              <a:rPr lang="fr-CA" sz="1100" dirty="0">
                <a:solidFill>
                  <a:schemeClr val="tx1">
                    <a:lumMod val="65000"/>
                    <a:lumOff val="35000"/>
                  </a:schemeClr>
                </a:solidFill>
                <a:latin typeface="Arial" panose="020B0604020202020204" pitchFamily="34" charset="0"/>
                <a:ea typeface="SimSun" panose="02010600030101010101" pitchFamily="2" charset="-122"/>
                <a:cs typeface="Arial" panose="020B0604020202020204" pitchFamily="34" charset="0"/>
              </a:rPr>
              <a:t>. Gouvernement du Québec.</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DeSantis</a:t>
            </a:r>
            <a:r>
              <a:rPr lang="fr-CA" sz="1100" dirty="0">
                <a:solidFill>
                  <a:schemeClr val="tx1">
                    <a:lumMod val="65000"/>
                    <a:lumOff val="35000"/>
                  </a:schemeClr>
                </a:solidFill>
                <a:latin typeface="Arial" panose="020B0604020202020204" pitchFamily="34" charset="0"/>
                <a:cs typeface="Arial" panose="020B0604020202020204" pitchFamily="34" charset="0"/>
              </a:rPr>
              <a:t>, K. (2009). </a:t>
            </a:r>
            <a:r>
              <a:rPr lang="fr-CA" sz="1100" i="1" dirty="0">
                <a:solidFill>
                  <a:schemeClr val="tx1">
                    <a:lumMod val="65000"/>
                    <a:lumOff val="35000"/>
                  </a:schemeClr>
                </a:solidFill>
                <a:latin typeface="Arial" panose="020B0604020202020204" pitchFamily="34" charset="0"/>
                <a:cs typeface="Arial" panose="020B0604020202020204" pitchFamily="34" charset="0"/>
              </a:rPr>
              <a:t>The </a:t>
            </a:r>
            <a:r>
              <a:rPr lang="fr-CA" sz="1100" i="1" dirty="0" err="1">
                <a:solidFill>
                  <a:schemeClr val="tx1">
                    <a:lumMod val="65000"/>
                    <a:lumOff val="35000"/>
                  </a:schemeClr>
                </a:solidFill>
                <a:latin typeface="Arial" panose="020B0604020202020204" pitchFamily="34" charset="0"/>
                <a:cs typeface="Arial" panose="020B0604020202020204" pitchFamily="34" charset="0"/>
              </a:rPr>
              <a:t>role</a:t>
            </a:r>
            <a:r>
              <a:rPr lang="fr-CA" sz="1100" i="1" dirty="0">
                <a:solidFill>
                  <a:schemeClr val="tx1">
                    <a:lumMod val="65000"/>
                    <a:lumOff val="35000"/>
                  </a:schemeClr>
                </a:solidFill>
                <a:latin typeface="Arial" panose="020B0604020202020204" pitchFamily="34" charset="0"/>
                <a:cs typeface="Arial" panose="020B0604020202020204" pitchFamily="34" charset="0"/>
              </a:rPr>
              <a:t> of </a:t>
            </a:r>
            <a:r>
              <a:rPr lang="fr-CA" sz="1100" i="1" dirty="0" err="1">
                <a:solidFill>
                  <a:schemeClr val="tx1">
                    <a:lumMod val="65000"/>
                    <a:lumOff val="35000"/>
                  </a:schemeClr>
                </a:solidFill>
                <a:latin typeface="Arial" panose="020B0604020202020204" pitchFamily="34" charset="0"/>
                <a:cs typeface="Arial" panose="020B0604020202020204" pitchFamily="34" charset="0"/>
              </a:rPr>
              <a:t>play</a:t>
            </a:r>
            <a:r>
              <a:rPr lang="fr-CA" sz="1100" i="1" dirty="0">
                <a:solidFill>
                  <a:schemeClr val="tx1">
                    <a:lumMod val="65000"/>
                    <a:lumOff val="35000"/>
                  </a:schemeClr>
                </a:solidFill>
                <a:latin typeface="Arial" panose="020B0604020202020204" pitchFamily="34" charset="0"/>
                <a:cs typeface="Arial" panose="020B0604020202020204" pitchFamily="34" charset="0"/>
              </a:rPr>
              <a:t> in </a:t>
            </a:r>
            <a:r>
              <a:rPr lang="fr-CA" sz="1100" i="1" dirty="0" err="1">
                <a:solidFill>
                  <a:schemeClr val="tx1">
                    <a:lumMod val="65000"/>
                    <a:lumOff val="35000"/>
                  </a:schemeClr>
                </a:solidFill>
                <a:latin typeface="Arial" panose="020B0604020202020204" pitchFamily="34" charset="0"/>
                <a:cs typeface="Arial" panose="020B0604020202020204" pitchFamily="34" charset="0"/>
              </a:rPr>
              <a:t>emergent</a:t>
            </a:r>
            <a:r>
              <a:rPr lang="fr-CA" sz="1100" i="1"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err="1">
                <a:solidFill>
                  <a:schemeClr val="tx1">
                    <a:lumMod val="65000"/>
                    <a:lumOff val="35000"/>
                  </a:schemeClr>
                </a:solidFill>
                <a:latin typeface="Arial" panose="020B0604020202020204" pitchFamily="34" charset="0"/>
                <a:cs typeface="Arial" panose="020B0604020202020204" pitchFamily="34" charset="0"/>
              </a:rPr>
              <a:t>literacy</a:t>
            </a:r>
            <a:r>
              <a:rPr lang="fr-CA" sz="1100" i="1" dirty="0">
                <a:solidFill>
                  <a:schemeClr val="tx1">
                    <a:lumMod val="65000"/>
                    <a:lumOff val="35000"/>
                  </a:schemeClr>
                </a:solidFill>
                <a:latin typeface="Arial" panose="020B0604020202020204" pitchFamily="34" charset="0"/>
                <a:cs typeface="Arial" panose="020B0604020202020204" pitchFamily="34" charset="0"/>
              </a:rPr>
              <a:t> acquisition.</a:t>
            </a:r>
            <a:r>
              <a:rPr lang="fr-CA" sz="1100" dirty="0">
                <a:solidFill>
                  <a:schemeClr val="tx1">
                    <a:lumMod val="65000"/>
                    <a:lumOff val="35000"/>
                  </a:schemeClr>
                </a:solidFill>
                <a:latin typeface="Arial" panose="020B0604020202020204" pitchFamily="34" charset="0"/>
                <a:cs typeface="Arial" panose="020B0604020202020204" pitchFamily="34" charset="0"/>
              </a:rPr>
              <a:t> (Master), St. John Fisher </a:t>
            </a:r>
            <a:r>
              <a:rPr lang="fr-CA" sz="1100" dirty="0" err="1">
                <a:solidFill>
                  <a:schemeClr val="tx1">
                    <a:lumMod val="65000"/>
                    <a:lumOff val="35000"/>
                  </a:schemeClr>
                </a:solidFill>
                <a:latin typeface="Arial" panose="020B0604020202020204" pitchFamily="34" charset="0"/>
                <a:cs typeface="Arial" panose="020B0604020202020204" pitchFamily="34" charset="0"/>
              </a:rPr>
              <a:t>College</a:t>
            </a:r>
            <a:r>
              <a:rPr lang="fr-CA" sz="1100" dirty="0">
                <a:solidFill>
                  <a:schemeClr val="tx1">
                    <a:lumMod val="65000"/>
                    <a:lumOff val="35000"/>
                  </a:schemeClr>
                </a:solidFill>
                <a:latin typeface="Arial" panose="020B0604020202020204" pitchFamily="34" charset="0"/>
                <a:cs typeface="Arial" panose="020B0604020202020204" pitchFamily="34" charset="0"/>
              </a:rPr>
              <a:t>, Repéré à </a:t>
            </a:r>
            <a:r>
              <a:rPr lang="fr-CA" sz="1100" u="sng" dirty="0">
                <a:solidFill>
                  <a:schemeClr val="tx1">
                    <a:lumMod val="65000"/>
                    <a:lumOff val="35000"/>
                  </a:schemeClr>
                </a:solidFill>
                <a:latin typeface="Arial" panose="020B0604020202020204" pitchFamily="34" charset="0"/>
                <a:cs typeface="Arial" panose="020B0604020202020204" pitchFamily="34" charset="0"/>
                <a:hlinkClick r:id="rId2"/>
              </a:rPr>
              <a:t>http://reflectivepractitioner.pbworks.com/f/desantis+Capstone.pdf</a:t>
            </a:r>
            <a:r>
              <a:rPr lang="fr-CA" sz="1100" dirty="0">
                <a:solidFill>
                  <a:schemeClr val="tx1">
                    <a:lumMod val="65000"/>
                    <a:lumOff val="35000"/>
                  </a:schemeClr>
                </a:solidFill>
                <a:latin typeface="Arial" panose="020B0604020202020204" pitchFamily="34" charset="0"/>
                <a:cs typeface="Arial" panose="020B0604020202020204" pitchFamily="34" charset="0"/>
              </a:rPr>
              <a:t>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Desrochers, A., Laplante, L. et Brodeur, M. (2016). </a:t>
            </a:r>
            <a:r>
              <a:rPr lang="fr-CA" sz="1100" i="1" dirty="0">
                <a:solidFill>
                  <a:schemeClr val="tx1">
                    <a:lumMod val="65000"/>
                    <a:lumOff val="35000"/>
                  </a:schemeClr>
                </a:solidFill>
                <a:latin typeface="Arial" panose="020B0604020202020204" pitchFamily="34" charset="0"/>
                <a:cs typeface="Arial" panose="020B0604020202020204" pitchFamily="34" charset="0"/>
              </a:rPr>
              <a:t>Le modèle de réponse à l’intervention et la prévention des difficultés d’apprentissage de la lecture au préscolaire et au primaire.</a:t>
            </a:r>
            <a:r>
              <a:rPr lang="fr-CA" sz="1100" dirty="0">
                <a:solidFill>
                  <a:schemeClr val="tx1">
                    <a:lumMod val="65000"/>
                    <a:lumOff val="35000"/>
                  </a:schemeClr>
                </a:solidFill>
                <a:latin typeface="Arial" panose="020B0604020202020204" pitchFamily="34" charset="0"/>
                <a:cs typeface="Arial" panose="020B0604020202020204" pitchFamily="34" charset="0"/>
              </a:rPr>
              <a:t> Communication présentée au Symposium international sur la </a:t>
            </a:r>
            <a:r>
              <a:rPr lang="fr-CA" sz="1100" dirty="0" err="1">
                <a:solidFill>
                  <a:schemeClr val="tx1">
                    <a:lumMod val="65000"/>
                    <a:lumOff val="35000"/>
                  </a:schemeClr>
                </a:solidFill>
                <a:latin typeface="Arial" panose="020B0604020202020204" pitchFamily="34" charset="0"/>
                <a:cs typeface="Arial" panose="020B0604020202020204" pitchFamily="34" charset="0"/>
              </a:rPr>
              <a:t>litéracie</a:t>
            </a:r>
            <a:r>
              <a:rPr lang="fr-CA" sz="1100" dirty="0">
                <a:solidFill>
                  <a:schemeClr val="tx1">
                    <a:lumMod val="65000"/>
                    <a:lumOff val="35000"/>
                  </a:schemeClr>
                </a:solidFill>
                <a:latin typeface="Arial" panose="020B0604020202020204" pitchFamily="34" charset="0"/>
                <a:cs typeface="Arial" panose="020B0604020202020204" pitchFamily="34" charset="0"/>
              </a:rPr>
              <a:t> à l’école/International Symposium for </a:t>
            </a:r>
            <a:r>
              <a:rPr lang="fr-CA" sz="1100" dirty="0" err="1">
                <a:solidFill>
                  <a:schemeClr val="tx1">
                    <a:lumMod val="65000"/>
                    <a:lumOff val="35000"/>
                  </a:schemeClr>
                </a:solidFill>
                <a:latin typeface="Arial" panose="020B0604020202020204" pitchFamily="34" charset="0"/>
                <a:cs typeface="Arial" panose="020B0604020202020204" pitchFamily="34" charset="0"/>
              </a:rPr>
              <a:t>Educational</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Literacy</a:t>
            </a:r>
            <a:r>
              <a:rPr lang="fr-CA" sz="1100" dirty="0">
                <a:solidFill>
                  <a:schemeClr val="tx1">
                    <a:lumMod val="65000"/>
                    <a:lumOff val="35000"/>
                  </a:schemeClr>
                </a:solidFill>
                <a:latin typeface="Arial" panose="020B0604020202020204" pitchFamily="34" charset="0"/>
                <a:cs typeface="Arial" panose="020B0604020202020204" pitchFamily="34" charset="0"/>
              </a:rPr>
              <a:t> (SILE/ISEL)(2015: Jouvence, Québec).</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Desrosiers, H. et Tétreault, K. (2012). </a:t>
            </a:r>
            <a:r>
              <a:rPr lang="fr-CA" sz="1100" i="1" dirty="0">
                <a:solidFill>
                  <a:schemeClr val="tx1">
                    <a:lumMod val="65000"/>
                    <a:lumOff val="35000"/>
                  </a:schemeClr>
                </a:solidFill>
                <a:latin typeface="Arial" panose="020B0604020202020204" pitchFamily="34" charset="0"/>
                <a:cs typeface="Arial" panose="020B0604020202020204" pitchFamily="34" charset="0"/>
              </a:rPr>
              <a:t>Les facteurs liés à la réussite aux épreuves obligatoires de français en sixième année du primaire: un tour d'horizon</a:t>
            </a:r>
            <a:r>
              <a:rPr lang="fr-CA" sz="1100" dirty="0">
                <a:solidFill>
                  <a:schemeClr val="tx1">
                    <a:lumMod val="65000"/>
                    <a:lumOff val="35000"/>
                  </a:schemeClr>
                </a:solidFill>
                <a:latin typeface="Arial" panose="020B0604020202020204" pitchFamily="34" charset="0"/>
                <a:cs typeface="Arial" panose="020B0604020202020204" pitchFamily="34" charset="0"/>
              </a:rPr>
              <a:t>: Institut de la statistique du Québec.</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Drainville, R. (2017). </a:t>
            </a:r>
            <a:r>
              <a:rPr lang="fr-CA" sz="1100" i="1" dirty="0">
                <a:solidFill>
                  <a:schemeClr val="tx1">
                    <a:lumMod val="65000"/>
                    <a:lumOff val="35000"/>
                  </a:schemeClr>
                </a:solidFill>
                <a:latin typeface="Arial" panose="020B0604020202020204" pitchFamily="34" charset="0"/>
                <a:cs typeface="Arial" panose="020B0604020202020204" pitchFamily="34" charset="0"/>
              </a:rPr>
              <a:t>L’évaluation de l’émergence de l’écrit intégrée au jeu symbolique: étude de cas sur les pratiques d’enseignantes au préscolaire.</a:t>
            </a:r>
            <a:r>
              <a:rPr lang="fr-CA" sz="1100" dirty="0">
                <a:solidFill>
                  <a:schemeClr val="tx1">
                    <a:lumMod val="65000"/>
                    <a:lumOff val="35000"/>
                  </a:schemeClr>
                </a:solidFill>
                <a:latin typeface="Arial" panose="020B0604020202020204" pitchFamily="34" charset="0"/>
                <a:cs typeface="Arial" panose="020B0604020202020204" pitchFamily="34" charset="0"/>
              </a:rPr>
              <a:t> (Mémoire de maitrise), Université du Québec en Abitibi-Témiscamingue, Rouyn-Noranda.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Dumais, C. et Plessis-Bélair, G. (2017). Le jeu symbolique: contexte de développement du langage oral d'enfants de la maternelle 4 ans et 5 ans en milieu plurilingue et pluriethnique. dans C. Dumais, R. Bergeron, M. </a:t>
            </a:r>
            <a:r>
              <a:rPr lang="fr-CA" sz="1100" dirty="0" err="1">
                <a:solidFill>
                  <a:schemeClr val="tx1">
                    <a:lumMod val="65000"/>
                    <a:lumOff val="35000"/>
                  </a:schemeClr>
                </a:solidFill>
                <a:latin typeface="Arial" panose="020B0604020202020204" pitchFamily="34" charset="0"/>
                <a:cs typeface="Arial" panose="020B0604020202020204" pitchFamily="34" charset="0"/>
              </a:rPr>
              <a:t>Pelelrin</a:t>
            </a:r>
            <a:r>
              <a:rPr lang="fr-CA" sz="1100" dirty="0">
                <a:solidFill>
                  <a:schemeClr val="tx1">
                    <a:lumMod val="65000"/>
                    <a:lumOff val="35000"/>
                  </a:schemeClr>
                </a:solidFill>
                <a:latin typeface="Arial" panose="020B0604020202020204" pitchFamily="34" charset="0"/>
                <a:cs typeface="Arial" panose="020B0604020202020204" pitchFamily="34" charset="0"/>
              </a:rPr>
              <a:t> et C. Lavoie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L'oral et son enseignement: pluralité des contextes linguistique</a:t>
            </a:r>
            <a:r>
              <a:rPr lang="fr-CA" sz="1100" dirty="0">
                <a:solidFill>
                  <a:schemeClr val="tx1">
                    <a:lumMod val="65000"/>
                    <a:lumOff val="35000"/>
                  </a:schemeClr>
                </a:solidFill>
                <a:latin typeface="Arial" panose="020B0604020202020204" pitchFamily="34" charset="0"/>
                <a:cs typeface="Arial" panose="020B0604020202020204" pitchFamily="34" charset="0"/>
              </a:rPr>
              <a:t> (pp. 175-200). </a:t>
            </a:r>
            <a:r>
              <a:rPr lang="en-CA" sz="1100" dirty="0">
                <a:solidFill>
                  <a:schemeClr val="tx1">
                    <a:lumMod val="65000"/>
                    <a:lumOff val="35000"/>
                  </a:schemeClr>
                </a:solidFill>
                <a:latin typeface="Arial" panose="020B0604020202020204" pitchFamily="34" charset="0"/>
                <a:cs typeface="Arial" panose="020B0604020202020204" pitchFamily="34" charset="0"/>
              </a:rPr>
              <a:t>Côte Saint-Luc: </a:t>
            </a:r>
            <a:r>
              <a:rPr lang="en-CA" sz="1100" dirty="0" err="1">
                <a:solidFill>
                  <a:schemeClr val="tx1">
                    <a:lumMod val="65000"/>
                    <a:lumOff val="35000"/>
                  </a:schemeClr>
                </a:solidFill>
                <a:latin typeface="Arial" panose="020B0604020202020204" pitchFamily="34" charset="0"/>
                <a:cs typeface="Arial" panose="020B0604020202020204" pitchFamily="34" charset="0"/>
              </a:rPr>
              <a:t>Peisaj</a:t>
            </a:r>
            <a:r>
              <a:rPr lang="en-CA" sz="1100" dirty="0">
                <a:solidFill>
                  <a:schemeClr val="tx1">
                    <a:lumMod val="65000"/>
                    <a:lumOff val="35000"/>
                  </a:schemeClr>
                </a:solidFill>
                <a:latin typeface="Arial" panose="020B0604020202020204" pitchFamily="34" charset="0"/>
                <a:cs typeface="Arial" panose="020B0604020202020204" pitchFamily="34" charset="0"/>
              </a:rPr>
              <a:t>.</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Duncan, G., </a:t>
            </a:r>
            <a:r>
              <a:rPr lang="en-CA" sz="1100" dirty="0" err="1">
                <a:solidFill>
                  <a:schemeClr val="tx1">
                    <a:lumMod val="65000"/>
                    <a:lumOff val="35000"/>
                  </a:schemeClr>
                </a:solidFill>
                <a:latin typeface="Arial" panose="020B0604020202020204" pitchFamily="34" charset="0"/>
                <a:cs typeface="Arial" panose="020B0604020202020204" pitchFamily="34" charset="0"/>
              </a:rPr>
              <a:t>Dowsett</a:t>
            </a:r>
            <a:r>
              <a:rPr lang="en-CA" sz="1100" dirty="0">
                <a:solidFill>
                  <a:schemeClr val="tx1">
                    <a:lumMod val="65000"/>
                    <a:lumOff val="35000"/>
                  </a:schemeClr>
                </a:solidFill>
                <a:latin typeface="Arial" panose="020B0604020202020204" pitchFamily="34" charset="0"/>
                <a:cs typeface="Arial" panose="020B0604020202020204" pitchFamily="34" charset="0"/>
              </a:rPr>
              <a:t>, C., </a:t>
            </a:r>
            <a:r>
              <a:rPr lang="en-CA" sz="1100" dirty="0" err="1">
                <a:solidFill>
                  <a:schemeClr val="tx1">
                    <a:lumMod val="65000"/>
                    <a:lumOff val="35000"/>
                  </a:schemeClr>
                </a:solidFill>
                <a:latin typeface="Arial" panose="020B0604020202020204" pitchFamily="34" charset="0"/>
                <a:cs typeface="Arial" panose="020B0604020202020204" pitchFamily="34" charset="0"/>
              </a:rPr>
              <a:t>Claessens</a:t>
            </a:r>
            <a:r>
              <a:rPr lang="en-CA" sz="1100" dirty="0">
                <a:solidFill>
                  <a:schemeClr val="tx1">
                    <a:lumMod val="65000"/>
                    <a:lumOff val="35000"/>
                  </a:schemeClr>
                </a:solidFill>
                <a:latin typeface="Arial" panose="020B0604020202020204" pitchFamily="34" charset="0"/>
                <a:cs typeface="Arial" panose="020B0604020202020204" pitchFamily="34" charset="0"/>
              </a:rPr>
              <a:t>, A., Magnuson, K., Huston, A., </a:t>
            </a:r>
            <a:r>
              <a:rPr lang="en-CA" sz="1100" dirty="0" err="1">
                <a:solidFill>
                  <a:schemeClr val="tx1">
                    <a:lumMod val="65000"/>
                    <a:lumOff val="35000"/>
                  </a:schemeClr>
                </a:solidFill>
                <a:latin typeface="Arial" panose="020B0604020202020204" pitchFamily="34" charset="0"/>
                <a:cs typeface="Arial" panose="020B0604020202020204" pitchFamily="34" charset="0"/>
              </a:rPr>
              <a:t>Klebanov</a:t>
            </a:r>
            <a:r>
              <a:rPr lang="en-CA" sz="1100" dirty="0">
                <a:solidFill>
                  <a:schemeClr val="tx1">
                    <a:lumMod val="65000"/>
                    <a:lumOff val="35000"/>
                  </a:schemeClr>
                </a:solidFill>
                <a:latin typeface="Arial" panose="020B0604020202020204" pitchFamily="34" charset="0"/>
                <a:cs typeface="Arial" panose="020B0604020202020204" pitchFamily="34" charset="0"/>
              </a:rPr>
              <a:t>, P., . . . Brooks-Gunn, J. (2007). School readiness and later achievement. </a:t>
            </a:r>
            <a:r>
              <a:rPr lang="en-CA" sz="1100" i="1" dirty="0">
                <a:solidFill>
                  <a:schemeClr val="tx1">
                    <a:lumMod val="65000"/>
                    <a:lumOff val="35000"/>
                  </a:schemeClr>
                </a:solidFill>
                <a:latin typeface="Arial" panose="020B0604020202020204" pitchFamily="34" charset="0"/>
                <a:cs typeface="Arial" panose="020B0604020202020204" pitchFamily="34" charset="0"/>
              </a:rPr>
              <a:t>Developmental Psychology, 43</a:t>
            </a:r>
            <a:r>
              <a:rPr lang="en-CA" sz="1100" dirty="0">
                <a:solidFill>
                  <a:schemeClr val="tx1">
                    <a:lumMod val="65000"/>
                    <a:lumOff val="35000"/>
                  </a:schemeClr>
                </a:solidFill>
                <a:latin typeface="Arial" panose="020B0604020202020204" pitchFamily="34" charset="0"/>
                <a:cs typeface="Arial" panose="020B0604020202020204" pitchFamily="34" charset="0"/>
              </a:rPr>
              <a:t>(6), 1428-1446.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90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38</a:t>
            </a:fld>
            <a:endParaRPr lang="en-US" dirty="0"/>
          </a:p>
        </p:txBody>
      </p:sp>
      <p:sp>
        <p:nvSpPr>
          <p:cNvPr id="4" name="Titre 1">
            <a:extLst>
              <a:ext uri="{FF2B5EF4-FFF2-40B4-BE49-F238E27FC236}">
                <a16:creationId xmlns:a16="http://schemas.microsoft.com/office/drawing/2014/main" id="{3112FA00-C70B-4358-AE82-89AF8E97C272}"/>
              </a:ext>
            </a:extLst>
          </p:cNvPr>
          <p:cNvSpPr>
            <a:spLocks noGrp="1"/>
          </p:cNvSpPr>
          <p:nvPr>
            <p:ph type="title"/>
          </p:nvPr>
        </p:nvSpPr>
        <p:spPr>
          <a:xfrm>
            <a:off x="1475656" y="468082"/>
            <a:ext cx="7152803" cy="960668"/>
          </a:xfrm>
        </p:spPr>
        <p:txBody>
          <a:bodyPr/>
          <a:lstStyle/>
          <a:p>
            <a:r>
              <a:rPr lang="fr-CA" sz="2400" dirty="0"/>
              <a:t>Références</a:t>
            </a:r>
          </a:p>
        </p:txBody>
      </p:sp>
      <p:sp>
        <p:nvSpPr>
          <p:cNvPr id="5" name="Rectangle 4">
            <a:extLst>
              <a:ext uri="{FF2B5EF4-FFF2-40B4-BE49-F238E27FC236}">
                <a16:creationId xmlns:a16="http://schemas.microsoft.com/office/drawing/2014/main" id="{8C691312-8DAC-4DFF-8E0D-8A5585AD52C0}"/>
              </a:ext>
            </a:extLst>
          </p:cNvPr>
          <p:cNvSpPr/>
          <p:nvPr/>
        </p:nvSpPr>
        <p:spPr>
          <a:xfrm>
            <a:off x="155948" y="935470"/>
            <a:ext cx="8832104" cy="4154984"/>
          </a:xfrm>
          <a:prstGeom prst="rect">
            <a:avLst/>
          </a:prstGeom>
        </p:spPr>
        <p:txBody>
          <a:bodyPr wrap="square">
            <a:spAutoFit/>
          </a:bodyPr>
          <a:lstStyle/>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Eggum</a:t>
            </a:r>
            <a:r>
              <a:rPr lang="en-CA" sz="1100" dirty="0">
                <a:solidFill>
                  <a:schemeClr val="tx1">
                    <a:lumMod val="65000"/>
                    <a:lumOff val="35000"/>
                  </a:schemeClr>
                </a:solidFill>
                <a:latin typeface="Arial" panose="020B0604020202020204" pitchFamily="34" charset="0"/>
                <a:cs typeface="Arial" panose="020B0604020202020204" pitchFamily="34" charset="0"/>
              </a:rPr>
              <a:t>-Wilkens, N. D., </a:t>
            </a:r>
            <a:r>
              <a:rPr lang="en-CA" sz="1100" dirty="0" err="1">
                <a:solidFill>
                  <a:schemeClr val="tx1">
                    <a:lumMod val="65000"/>
                    <a:lumOff val="35000"/>
                  </a:schemeClr>
                </a:solidFill>
                <a:latin typeface="Arial" panose="020B0604020202020204" pitchFamily="34" charset="0"/>
                <a:cs typeface="Arial" panose="020B0604020202020204" pitchFamily="34" charset="0"/>
              </a:rPr>
              <a:t>Fabes</a:t>
            </a:r>
            <a:r>
              <a:rPr lang="en-CA" sz="1100" dirty="0">
                <a:solidFill>
                  <a:schemeClr val="tx1">
                    <a:lumMod val="65000"/>
                    <a:lumOff val="35000"/>
                  </a:schemeClr>
                </a:solidFill>
                <a:latin typeface="Arial" panose="020B0604020202020204" pitchFamily="34" charset="0"/>
                <a:cs typeface="Arial" panose="020B0604020202020204" pitchFamily="34" charset="0"/>
              </a:rPr>
              <a:t>, R. A., Castle, S., Zhang, L., </a:t>
            </a:r>
            <a:r>
              <a:rPr lang="en-CA" sz="1100" dirty="0" err="1">
                <a:solidFill>
                  <a:schemeClr val="tx1">
                    <a:lumMod val="65000"/>
                    <a:lumOff val="35000"/>
                  </a:schemeClr>
                </a:solidFill>
                <a:latin typeface="Arial" panose="020B0604020202020204" pitchFamily="34" charset="0"/>
                <a:cs typeface="Arial" panose="020B0604020202020204" pitchFamily="34" charset="0"/>
              </a:rPr>
              <a:t>Hanish</a:t>
            </a:r>
            <a:r>
              <a:rPr lang="en-CA" sz="1100" dirty="0">
                <a:solidFill>
                  <a:schemeClr val="tx1">
                    <a:lumMod val="65000"/>
                    <a:lumOff val="35000"/>
                  </a:schemeClr>
                </a:solidFill>
                <a:latin typeface="Arial" panose="020B0604020202020204" pitchFamily="34" charset="0"/>
                <a:cs typeface="Arial" panose="020B0604020202020204" pitchFamily="34" charset="0"/>
              </a:rPr>
              <a:t>, L. D. et Martin, C. L. (2014). Playing with others: Head Start children's peer play and relations with kindergarten school competence. </a:t>
            </a:r>
            <a:r>
              <a:rPr lang="en-CA" sz="1100" i="1" dirty="0">
                <a:solidFill>
                  <a:schemeClr val="tx1">
                    <a:lumMod val="65000"/>
                    <a:lumOff val="35000"/>
                  </a:schemeClr>
                </a:solidFill>
                <a:latin typeface="Arial" panose="020B0604020202020204" pitchFamily="34" charset="0"/>
                <a:cs typeface="Arial" panose="020B0604020202020204" pitchFamily="34" charset="0"/>
              </a:rPr>
              <a:t>Early Childhood Research Quarterly, 29</a:t>
            </a:r>
            <a:r>
              <a:rPr lang="en-CA" sz="1100" dirty="0">
                <a:solidFill>
                  <a:schemeClr val="tx1">
                    <a:lumMod val="65000"/>
                    <a:lumOff val="35000"/>
                  </a:schemeClr>
                </a:solidFill>
                <a:latin typeface="Arial" panose="020B0604020202020204" pitchFamily="34" charset="0"/>
                <a:cs typeface="Arial" panose="020B0604020202020204" pitchFamily="34" charset="0"/>
              </a:rPr>
              <a:t>(3), 345-356.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Fesseha</a:t>
            </a:r>
            <a:r>
              <a:rPr lang="en-CA" sz="1100" dirty="0">
                <a:solidFill>
                  <a:schemeClr val="tx1">
                    <a:lumMod val="65000"/>
                    <a:lumOff val="35000"/>
                  </a:schemeClr>
                </a:solidFill>
                <a:latin typeface="Arial" panose="020B0604020202020204" pitchFamily="34" charset="0"/>
                <a:cs typeface="Arial" panose="020B0604020202020204" pitchFamily="34" charset="0"/>
              </a:rPr>
              <a:t>, E. et Pyle, A. (2016). Conceptualising play-based learning from kindergarten teachers’ perspectives. </a:t>
            </a:r>
            <a:r>
              <a:rPr lang="en-CA" sz="1100" i="1" dirty="0">
                <a:solidFill>
                  <a:schemeClr val="tx1">
                    <a:lumMod val="65000"/>
                    <a:lumOff val="35000"/>
                  </a:schemeClr>
                </a:solidFill>
                <a:latin typeface="Arial" panose="020B0604020202020204" pitchFamily="34" charset="0"/>
                <a:cs typeface="Arial" panose="020B0604020202020204" pitchFamily="34" charset="0"/>
              </a:rPr>
              <a:t>International Journal of Early Years Education, 24</a:t>
            </a:r>
            <a:r>
              <a:rPr lang="en-CA" sz="1100" dirty="0">
                <a:solidFill>
                  <a:schemeClr val="tx1">
                    <a:lumMod val="65000"/>
                    <a:lumOff val="35000"/>
                  </a:schemeClr>
                </a:solidFill>
                <a:latin typeface="Arial" panose="020B0604020202020204" pitchFamily="34" charset="0"/>
                <a:cs typeface="Arial" panose="020B0604020202020204" pitchFamily="34" charset="0"/>
              </a:rPr>
              <a:t>(3), 361-377.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Fuchs, D., Fuchs, L. S., Thompson, A., </a:t>
            </a:r>
            <a:r>
              <a:rPr lang="en-CA" sz="1100" dirty="0" err="1">
                <a:solidFill>
                  <a:schemeClr val="tx1">
                    <a:lumMod val="65000"/>
                    <a:lumOff val="35000"/>
                  </a:schemeClr>
                </a:solidFill>
                <a:latin typeface="Arial" panose="020B0604020202020204" pitchFamily="34" charset="0"/>
                <a:cs typeface="Arial" panose="020B0604020202020204" pitchFamily="34" charset="0"/>
              </a:rPr>
              <a:t>Otaiba</a:t>
            </a:r>
            <a:r>
              <a:rPr lang="en-CA" sz="1100" dirty="0">
                <a:solidFill>
                  <a:schemeClr val="tx1">
                    <a:lumMod val="65000"/>
                    <a:lumOff val="35000"/>
                  </a:schemeClr>
                </a:solidFill>
                <a:latin typeface="Arial" panose="020B0604020202020204" pitchFamily="34" charset="0"/>
                <a:cs typeface="Arial" panose="020B0604020202020204" pitchFamily="34" charset="0"/>
              </a:rPr>
              <a:t>, S. A., Yen, L., Yang, N. J., . . . </a:t>
            </a:r>
            <a:r>
              <a:rPr lang="en-CA" sz="1100" dirty="0" err="1">
                <a:solidFill>
                  <a:schemeClr val="tx1">
                    <a:lumMod val="65000"/>
                    <a:lumOff val="35000"/>
                  </a:schemeClr>
                </a:solidFill>
                <a:latin typeface="Arial" panose="020B0604020202020204" pitchFamily="34" charset="0"/>
                <a:cs typeface="Arial" panose="020B0604020202020204" pitchFamily="34" charset="0"/>
              </a:rPr>
              <a:t>O'connor</a:t>
            </a:r>
            <a:r>
              <a:rPr lang="en-CA" sz="1100" dirty="0">
                <a:solidFill>
                  <a:schemeClr val="tx1">
                    <a:lumMod val="65000"/>
                    <a:lumOff val="35000"/>
                  </a:schemeClr>
                </a:solidFill>
                <a:latin typeface="Arial" panose="020B0604020202020204" pitchFamily="34" charset="0"/>
                <a:cs typeface="Arial" panose="020B0604020202020204" pitchFamily="34" charset="0"/>
              </a:rPr>
              <a:t>, R. E. (2001). Is reading important in reading-readiness programs? A randomized field trial with teachers as program implementers. </a:t>
            </a:r>
            <a:r>
              <a:rPr lang="en-CA" sz="1100" i="1" dirty="0">
                <a:solidFill>
                  <a:schemeClr val="tx1">
                    <a:lumMod val="65000"/>
                    <a:lumOff val="35000"/>
                  </a:schemeClr>
                </a:solidFill>
                <a:latin typeface="Arial" panose="020B0604020202020204" pitchFamily="34" charset="0"/>
                <a:cs typeface="Arial" panose="020B0604020202020204" pitchFamily="34" charset="0"/>
              </a:rPr>
              <a:t>Journal of Educational Psychology, 93</a:t>
            </a:r>
            <a:r>
              <a:rPr lang="en-CA" sz="1100" dirty="0">
                <a:solidFill>
                  <a:schemeClr val="tx1">
                    <a:lumMod val="65000"/>
                    <a:lumOff val="35000"/>
                  </a:schemeClr>
                </a:solidFill>
                <a:latin typeface="Arial" panose="020B0604020202020204" pitchFamily="34" charset="0"/>
                <a:cs typeface="Arial" panose="020B0604020202020204" pitchFamily="34" charset="0"/>
              </a:rPr>
              <a:t>(2), 251-267.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Gauthier, C., Bissonnette, S. et Richard, M. (2013). </a:t>
            </a:r>
            <a:r>
              <a:rPr lang="fr-CA" sz="1100" i="1" dirty="0">
                <a:solidFill>
                  <a:schemeClr val="tx1">
                    <a:lumMod val="65000"/>
                    <a:lumOff val="35000"/>
                  </a:schemeClr>
                </a:solidFill>
                <a:latin typeface="Arial" panose="020B0604020202020204" pitchFamily="34" charset="0"/>
                <a:cs typeface="Arial" panose="020B0604020202020204" pitchFamily="34" charset="0"/>
              </a:rPr>
              <a:t>Enseignement explicite et réussite des élèves: la gestion des apprentissages</a:t>
            </a:r>
            <a:r>
              <a:rPr lang="fr-CA" sz="1100" dirty="0">
                <a:solidFill>
                  <a:schemeClr val="tx1">
                    <a:lumMod val="65000"/>
                    <a:lumOff val="35000"/>
                  </a:schemeClr>
                </a:solidFill>
                <a:latin typeface="Arial" panose="020B0604020202020204" pitchFamily="34" charset="0"/>
                <a:cs typeface="Arial" panose="020B0604020202020204" pitchFamily="34" charset="0"/>
              </a:rPr>
              <a:t>. Saint-Laurent: </a:t>
            </a:r>
            <a:r>
              <a:rPr lang="fr-CA" sz="1100" dirty="0" err="1">
                <a:solidFill>
                  <a:schemeClr val="tx1">
                    <a:lumMod val="65000"/>
                    <a:lumOff val="35000"/>
                  </a:schemeClr>
                </a:solidFill>
                <a:latin typeface="Arial" panose="020B0604020202020204" pitchFamily="34" charset="0"/>
                <a:cs typeface="Arial" panose="020B0604020202020204" pitchFamily="34" charset="0"/>
              </a:rPr>
              <a:t>Editions</a:t>
            </a:r>
            <a:r>
              <a:rPr lang="fr-CA" sz="1100" dirty="0">
                <a:solidFill>
                  <a:schemeClr val="tx1">
                    <a:lumMod val="65000"/>
                    <a:lumOff val="35000"/>
                  </a:schemeClr>
                </a:solidFill>
                <a:latin typeface="Arial" panose="020B0604020202020204" pitchFamily="34" charset="0"/>
                <a:cs typeface="Arial" panose="020B0604020202020204" pitchFamily="34" charset="0"/>
              </a:rPr>
              <a:t> du renouveau pédagogique </a:t>
            </a:r>
            <a:r>
              <a:rPr lang="fr-CA" sz="1100" dirty="0" err="1">
                <a:solidFill>
                  <a:schemeClr val="tx1">
                    <a:lumMod val="65000"/>
                    <a:lumOff val="35000"/>
                  </a:schemeClr>
                </a:solidFill>
                <a:latin typeface="Arial" panose="020B0604020202020204" pitchFamily="34" charset="0"/>
                <a:cs typeface="Arial" panose="020B0604020202020204" pitchFamily="34" charset="0"/>
              </a:rPr>
              <a:t>inc.</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Geiger-Jaillet, A. (2010). À propos des pratiques et des représentations: l'éducation </a:t>
            </a:r>
            <a:r>
              <a:rPr lang="fr-CA" sz="1100" dirty="0" err="1">
                <a:solidFill>
                  <a:schemeClr val="tx1">
                    <a:lumMod val="65000"/>
                    <a:lumOff val="35000"/>
                  </a:schemeClr>
                </a:solidFill>
                <a:latin typeface="Arial" panose="020B0604020202020204" pitchFamily="34" charset="0"/>
                <a:cs typeface="Arial" panose="020B0604020202020204" pitchFamily="34" charset="0"/>
              </a:rPr>
              <a:t>préprimaire</a:t>
            </a:r>
            <a:r>
              <a:rPr lang="fr-CA" sz="1100" dirty="0">
                <a:solidFill>
                  <a:schemeClr val="tx1">
                    <a:lumMod val="65000"/>
                    <a:lumOff val="35000"/>
                  </a:schemeClr>
                </a:solidFill>
                <a:latin typeface="Arial" panose="020B0604020202020204" pitchFamily="34" charset="0"/>
                <a:cs typeface="Arial" panose="020B0604020202020204" pitchFamily="34" charset="0"/>
              </a:rPr>
              <a:t> et le jeu en Allemagne. dans J. Bédard et G. </a:t>
            </a:r>
            <a:r>
              <a:rPr lang="fr-CA" sz="1100" dirty="0" err="1">
                <a:solidFill>
                  <a:schemeClr val="tx1">
                    <a:lumMod val="65000"/>
                    <a:lumOff val="35000"/>
                  </a:schemeClr>
                </a:solidFill>
                <a:latin typeface="Arial" panose="020B0604020202020204" pitchFamily="34" charset="0"/>
                <a:cs typeface="Arial" panose="020B0604020202020204" pitchFamily="34" charset="0"/>
              </a:rPr>
              <a:t>Brougère</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Jeu et apprentissage: quelles relations</a:t>
            </a:r>
            <a:r>
              <a:rPr lang="fr-CA" sz="1100" dirty="0">
                <a:solidFill>
                  <a:schemeClr val="tx1">
                    <a:lumMod val="65000"/>
                    <a:lumOff val="35000"/>
                  </a:schemeClr>
                </a:solidFill>
                <a:latin typeface="Arial" panose="020B0604020202020204" pitchFamily="34" charset="0"/>
                <a:cs typeface="Arial" panose="020B0604020202020204" pitchFamily="34" charset="0"/>
              </a:rPr>
              <a:t> (pp. 103-142). Sherbrooke: Éditions du CRP.</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Gerde</a:t>
            </a:r>
            <a:r>
              <a:rPr lang="fr-CA" sz="1100" dirty="0">
                <a:solidFill>
                  <a:schemeClr val="tx1">
                    <a:lumMod val="65000"/>
                    <a:lumOff val="35000"/>
                  </a:schemeClr>
                </a:solidFill>
                <a:latin typeface="Arial" panose="020B0604020202020204" pitchFamily="34" charset="0"/>
                <a:cs typeface="Arial" panose="020B0604020202020204" pitchFamily="34" charset="0"/>
              </a:rPr>
              <a:t>, H. K., Bingham, G. E. et </a:t>
            </a:r>
            <a:r>
              <a:rPr lang="fr-CA" sz="1100" dirty="0" err="1">
                <a:solidFill>
                  <a:schemeClr val="tx1">
                    <a:lumMod val="65000"/>
                    <a:lumOff val="35000"/>
                  </a:schemeClr>
                </a:solidFill>
                <a:latin typeface="Arial" panose="020B0604020202020204" pitchFamily="34" charset="0"/>
                <a:cs typeface="Arial" panose="020B0604020202020204" pitchFamily="34" charset="0"/>
              </a:rPr>
              <a:t>Pendergast</a:t>
            </a:r>
            <a:r>
              <a:rPr lang="fr-CA" sz="1100" dirty="0">
                <a:solidFill>
                  <a:schemeClr val="tx1">
                    <a:lumMod val="65000"/>
                    <a:lumOff val="35000"/>
                  </a:schemeClr>
                </a:solidFill>
                <a:latin typeface="Arial" panose="020B0604020202020204" pitchFamily="34" charset="0"/>
                <a:cs typeface="Arial" panose="020B0604020202020204" pitchFamily="34" charset="0"/>
              </a:rPr>
              <a:t>, M. L. (2015). </a:t>
            </a:r>
            <a:r>
              <a:rPr lang="en-CA" sz="1100" dirty="0">
                <a:solidFill>
                  <a:schemeClr val="tx1">
                    <a:lumMod val="65000"/>
                    <a:lumOff val="35000"/>
                  </a:schemeClr>
                </a:solidFill>
                <a:latin typeface="Arial" panose="020B0604020202020204" pitchFamily="34" charset="0"/>
                <a:cs typeface="Arial" panose="020B0604020202020204" pitchFamily="34" charset="0"/>
              </a:rPr>
              <a:t>Reliability and validity of the Writing Resources and Interactions in Teaching Environments (WRITE) for preschool classrooms. </a:t>
            </a:r>
            <a:r>
              <a:rPr lang="fr-CA" sz="1100" i="1" dirty="0" err="1">
                <a:solidFill>
                  <a:schemeClr val="tx1">
                    <a:lumMod val="65000"/>
                    <a:lumOff val="35000"/>
                  </a:schemeClr>
                </a:solidFill>
                <a:latin typeface="Arial" panose="020B0604020202020204" pitchFamily="34" charset="0"/>
                <a:cs typeface="Arial" panose="020B0604020202020204" pitchFamily="34" charset="0"/>
              </a:rPr>
              <a:t>Early</a:t>
            </a:r>
            <a:r>
              <a:rPr lang="fr-CA" sz="1100" i="1"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err="1">
                <a:solidFill>
                  <a:schemeClr val="tx1">
                    <a:lumMod val="65000"/>
                    <a:lumOff val="35000"/>
                  </a:schemeClr>
                </a:solidFill>
                <a:latin typeface="Arial" panose="020B0604020202020204" pitchFamily="34" charset="0"/>
                <a:cs typeface="Arial" panose="020B0604020202020204" pitchFamily="34" charset="0"/>
              </a:rPr>
              <a:t>Childhood</a:t>
            </a:r>
            <a:r>
              <a:rPr lang="fr-CA" sz="1100" i="1"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err="1">
                <a:solidFill>
                  <a:schemeClr val="tx1">
                    <a:lumMod val="65000"/>
                    <a:lumOff val="35000"/>
                  </a:schemeClr>
                </a:solidFill>
                <a:latin typeface="Arial" panose="020B0604020202020204" pitchFamily="34" charset="0"/>
                <a:cs typeface="Arial" panose="020B0604020202020204" pitchFamily="34" charset="0"/>
              </a:rPr>
              <a:t>Research</a:t>
            </a:r>
            <a:r>
              <a:rPr lang="fr-CA" sz="1100" i="1"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err="1">
                <a:solidFill>
                  <a:schemeClr val="tx1">
                    <a:lumMod val="65000"/>
                    <a:lumOff val="35000"/>
                  </a:schemeClr>
                </a:solidFill>
                <a:latin typeface="Arial" panose="020B0604020202020204" pitchFamily="34" charset="0"/>
                <a:cs typeface="Arial" panose="020B0604020202020204" pitchFamily="34" charset="0"/>
              </a:rPr>
              <a:t>Quarterly</a:t>
            </a:r>
            <a:r>
              <a:rPr lang="fr-CA" sz="1100" i="1" dirty="0">
                <a:solidFill>
                  <a:schemeClr val="tx1">
                    <a:lumMod val="65000"/>
                    <a:lumOff val="35000"/>
                  </a:schemeClr>
                </a:solidFill>
                <a:latin typeface="Arial" panose="020B0604020202020204" pitchFamily="34" charset="0"/>
                <a:cs typeface="Arial" panose="020B0604020202020204" pitchFamily="34" charset="0"/>
              </a:rPr>
              <a:t>, 31</a:t>
            </a:r>
            <a:r>
              <a:rPr lang="fr-CA" sz="1100" dirty="0">
                <a:solidFill>
                  <a:schemeClr val="tx1">
                    <a:lumMod val="65000"/>
                    <a:lumOff val="35000"/>
                  </a:schemeClr>
                </a:solidFill>
                <a:latin typeface="Arial" panose="020B0604020202020204" pitchFamily="34" charset="0"/>
                <a:cs typeface="Arial" panose="020B0604020202020204" pitchFamily="34" charset="0"/>
              </a:rPr>
              <a:t>, 34-46.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Giasson, J. (2003). </a:t>
            </a:r>
            <a:r>
              <a:rPr lang="fr-CA" sz="1100" i="1" dirty="0">
                <a:solidFill>
                  <a:schemeClr val="tx1">
                    <a:lumMod val="65000"/>
                    <a:lumOff val="35000"/>
                  </a:schemeClr>
                </a:solidFill>
                <a:latin typeface="Arial" panose="020B0604020202020204" pitchFamily="34" charset="0"/>
                <a:cs typeface="Arial" panose="020B0604020202020204" pitchFamily="34" charset="0"/>
              </a:rPr>
              <a:t>La lecture : De la théorie à la pratique</a:t>
            </a:r>
            <a:r>
              <a:rPr lang="fr-CA" sz="1100" dirty="0">
                <a:solidFill>
                  <a:schemeClr val="tx1">
                    <a:lumMod val="65000"/>
                    <a:lumOff val="35000"/>
                  </a:schemeClr>
                </a:solidFill>
                <a:latin typeface="Arial" panose="020B0604020202020204" pitchFamily="34" charset="0"/>
                <a:cs typeface="Arial" panose="020B0604020202020204" pitchFamily="34" charset="0"/>
              </a:rPr>
              <a:t>. Montréal: Chenelière Éducation.</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Giasson, J. (2011). </a:t>
            </a:r>
            <a:r>
              <a:rPr lang="fr-CA" sz="1100" i="1" dirty="0">
                <a:solidFill>
                  <a:schemeClr val="tx1">
                    <a:lumMod val="65000"/>
                    <a:lumOff val="35000"/>
                  </a:schemeClr>
                </a:solidFill>
                <a:latin typeface="Arial" panose="020B0604020202020204" pitchFamily="34" charset="0"/>
                <a:cs typeface="Arial" panose="020B0604020202020204" pitchFamily="34" charset="0"/>
              </a:rPr>
              <a:t>La lecture: apprentissage et difficultés</a:t>
            </a:r>
            <a:r>
              <a:rPr lang="fr-CA" sz="1100" dirty="0">
                <a:solidFill>
                  <a:schemeClr val="tx1">
                    <a:lumMod val="65000"/>
                    <a:lumOff val="35000"/>
                  </a:schemeClr>
                </a:solidFill>
                <a:latin typeface="Arial" panose="020B0604020202020204" pitchFamily="34" charset="0"/>
                <a:cs typeface="Arial" panose="020B0604020202020204" pitchFamily="34" charset="0"/>
              </a:rPr>
              <a:t>: Montréal: Chenelière Éducation.</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Goble</a:t>
            </a:r>
            <a:r>
              <a:rPr lang="fr-CA" sz="1100" dirty="0">
                <a:solidFill>
                  <a:schemeClr val="tx1">
                    <a:lumMod val="65000"/>
                    <a:lumOff val="35000"/>
                  </a:schemeClr>
                </a:solidFill>
                <a:latin typeface="Arial" panose="020B0604020202020204" pitchFamily="34" charset="0"/>
                <a:cs typeface="Arial" panose="020B0604020202020204" pitchFamily="34" charset="0"/>
              </a:rPr>
              <a:t>, P. et </a:t>
            </a:r>
            <a:r>
              <a:rPr lang="fr-CA" sz="1100" dirty="0" err="1">
                <a:solidFill>
                  <a:schemeClr val="tx1">
                    <a:lumMod val="65000"/>
                    <a:lumOff val="35000"/>
                  </a:schemeClr>
                </a:solidFill>
                <a:latin typeface="Arial" panose="020B0604020202020204" pitchFamily="34" charset="0"/>
                <a:cs typeface="Arial" panose="020B0604020202020204" pitchFamily="34" charset="0"/>
              </a:rPr>
              <a:t>Pianta</a:t>
            </a:r>
            <a:r>
              <a:rPr lang="fr-CA" sz="1100" dirty="0">
                <a:solidFill>
                  <a:schemeClr val="tx1">
                    <a:lumMod val="65000"/>
                    <a:lumOff val="35000"/>
                  </a:schemeClr>
                </a:solidFill>
                <a:latin typeface="Arial" panose="020B0604020202020204" pitchFamily="34" charset="0"/>
                <a:cs typeface="Arial" panose="020B0604020202020204" pitchFamily="34" charset="0"/>
              </a:rPr>
              <a:t>, R. C. (2017). </a:t>
            </a:r>
            <a:r>
              <a:rPr lang="en-CA" sz="1100" dirty="0">
                <a:solidFill>
                  <a:schemeClr val="tx1">
                    <a:lumMod val="65000"/>
                    <a:lumOff val="35000"/>
                  </a:schemeClr>
                </a:solidFill>
                <a:latin typeface="Arial" panose="020B0604020202020204" pitchFamily="34" charset="0"/>
                <a:cs typeface="Arial" panose="020B0604020202020204" pitchFamily="34" charset="0"/>
              </a:rPr>
              <a:t>Teacher–Child Interactions in Free Choice and Teacher-Directed Activity Settings: Prediction to School Readiness. </a:t>
            </a:r>
            <a:r>
              <a:rPr lang="en-CA" sz="1100" i="1" dirty="0">
                <a:solidFill>
                  <a:schemeClr val="tx1">
                    <a:lumMod val="65000"/>
                    <a:lumOff val="35000"/>
                  </a:schemeClr>
                </a:solidFill>
                <a:latin typeface="Arial" panose="020B0604020202020204" pitchFamily="34" charset="0"/>
                <a:cs typeface="Arial" panose="020B0604020202020204" pitchFamily="34" charset="0"/>
              </a:rPr>
              <a:t>Early Education and Development</a:t>
            </a:r>
            <a:r>
              <a:rPr lang="en-CA" sz="1100" dirty="0">
                <a:solidFill>
                  <a:schemeClr val="tx1">
                    <a:lumMod val="65000"/>
                    <a:lumOff val="35000"/>
                  </a:schemeClr>
                </a:solidFill>
                <a:latin typeface="Arial" panose="020B0604020202020204" pitchFamily="34" charset="0"/>
                <a:cs typeface="Arial" panose="020B0604020202020204" pitchFamily="34" charset="0"/>
              </a:rPr>
              <a:t>, 1-17.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Hancock, F. (2008). Emerging literacy. </a:t>
            </a:r>
            <a:r>
              <a:rPr lang="en-CA" sz="1100" dirty="0" err="1">
                <a:solidFill>
                  <a:schemeClr val="tx1">
                    <a:lumMod val="65000"/>
                    <a:lumOff val="35000"/>
                  </a:schemeClr>
                </a:solidFill>
                <a:latin typeface="Arial" panose="020B0604020202020204" pitchFamily="34" charset="0"/>
                <a:cs typeface="Arial" panose="020B0604020202020204" pitchFamily="34" charset="0"/>
              </a:rPr>
              <a:t>dans</a:t>
            </a:r>
            <a:r>
              <a:rPr lang="en-CA" sz="1100" dirty="0">
                <a:solidFill>
                  <a:schemeClr val="tx1">
                    <a:lumMod val="65000"/>
                    <a:lumOff val="35000"/>
                  </a:schemeClr>
                </a:solidFill>
                <a:latin typeface="Arial" panose="020B0604020202020204" pitchFamily="34" charset="0"/>
                <a:cs typeface="Arial" panose="020B0604020202020204" pitchFamily="34" charset="0"/>
              </a:rPr>
              <a:t> T. Linder (Dir.), </a:t>
            </a:r>
            <a:r>
              <a:rPr lang="en-CA" sz="1100" i="1" dirty="0">
                <a:solidFill>
                  <a:schemeClr val="tx1">
                    <a:lumMod val="65000"/>
                    <a:lumOff val="35000"/>
                  </a:schemeClr>
                </a:solidFill>
                <a:latin typeface="Arial" panose="020B0604020202020204" pitchFamily="34" charset="0"/>
                <a:cs typeface="Arial" panose="020B0604020202020204" pitchFamily="34" charset="0"/>
              </a:rPr>
              <a:t>Transdisciplinary play-based assessment</a:t>
            </a:r>
            <a:r>
              <a:rPr lang="en-CA" sz="1100" dirty="0">
                <a:solidFill>
                  <a:schemeClr val="tx1">
                    <a:lumMod val="65000"/>
                    <a:lumOff val="35000"/>
                  </a:schemeClr>
                </a:solidFill>
                <a:latin typeface="Arial" panose="020B0604020202020204" pitchFamily="34" charset="0"/>
                <a:cs typeface="Arial" panose="020B0604020202020204" pitchFamily="34" charset="0"/>
              </a:rPr>
              <a:t> (2e ed., pp. 401-433). Baltimore: Paul </a:t>
            </a:r>
            <a:r>
              <a:rPr lang="en-CA" sz="1100" dirty="0" err="1">
                <a:solidFill>
                  <a:schemeClr val="tx1">
                    <a:lumMod val="65000"/>
                    <a:lumOff val="35000"/>
                  </a:schemeClr>
                </a:solidFill>
                <a:latin typeface="Arial" panose="020B0604020202020204" pitchFamily="34" charset="0"/>
                <a:cs typeface="Arial" panose="020B0604020202020204" pitchFamily="34" charset="0"/>
              </a:rPr>
              <a:t>H.Brookes</a:t>
            </a:r>
            <a:r>
              <a:rPr lang="en-CA" sz="1100" dirty="0">
                <a:solidFill>
                  <a:schemeClr val="tx1">
                    <a:lumMod val="65000"/>
                    <a:lumOff val="35000"/>
                  </a:schemeClr>
                </a:solidFill>
                <a:latin typeface="Arial" panose="020B0604020202020204" pitchFamily="34" charset="0"/>
                <a:cs typeface="Arial" panose="020B0604020202020204" pitchFamily="34" charset="0"/>
              </a:rPr>
              <a:t>.</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Irwin, L. G., Siddiqi, A. et Hertzman, C. (2007). </a:t>
            </a:r>
            <a:r>
              <a:rPr lang="fr-CA" sz="1100" i="1" dirty="0">
                <a:solidFill>
                  <a:schemeClr val="tx1">
                    <a:lumMod val="65000"/>
                    <a:lumOff val="35000"/>
                  </a:schemeClr>
                </a:solidFill>
                <a:latin typeface="Arial" panose="020B0604020202020204" pitchFamily="34" charset="0"/>
                <a:cs typeface="Arial" panose="020B0604020202020204" pitchFamily="34" charset="0"/>
              </a:rPr>
              <a:t>Le développement de la petite enfance : un puissant égalisateur. Rapport final</a:t>
            </a:r>
            <a:r>
              <a:rPr lang="fr-CA" sz="1100" dirty="0">
                <a:solidFill>
                  <a:schemeClr val="tx1">
                    <a:lumMod val="65000"/>
                    <a:lumOff val="35000"/>
                  </a:schemeClr>
                </a:solidFill>
                <a:latin typeface="Arial" panose="020B0604020202020204" pitchFamily="34" charset="0"/>
                <a:cs typeface="Arial" panose="020B0604020202020204" pitchFamily="34" charset="0"/>
              </a:rPr>
              <a:t>: Commission des déterminants sociaux de la santé de l’Organisation mondiale de la Santé.</a:t>
            </a: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Karpov</a:t>
            </a:r>
            <a:r>
              <a:rPr lang="en-CA" sz="1100" dirty="0">
                <a:solidFill>
                  <a:schemeClr val="tx1">
                    <a:lumMod val="65000"/>
                    <a:lumOff val="35000"/>
                  </a:schemeClr>
                </a:solidFill>
                <a:latin typeface="Arial" panose="020B0604020202020204" pitchFamily="34" charset="0"/>
                <a:cs typeface="Arial" panose="020B0604020202020204" pitchFamily="34" charset="0"/>
              </a:rPr>
              <a:t>, Y. V. (2014). </a:t>
            </a:r>
            <a:r>
              <a:rPr lang="en-CA" sz="1100" i="1" dirty="0">
                <a:solidFill>
                  <a:schemeClr val="tx1">
                    <a:lumMod val="65000"/>
                    <a:lumOff val="35000"/>
                  </a:schemeClr>
                </a:solidFill>
                <a:latin typeface="Arial" panose="020B0604020202020204" pitchFamily="34" charset="0"/>
                <a:cs typeface="Arial" panose="020B0604020202020204" pitchFamily="34" charset="0"/>
              </a:rPr>
              <a:t>Vygotsky for educators</a:t>
            </a:r>
            <a:r>
              <a:rPr lang="en-CA" sz="1100" dirty="0">
                <a:solidFill>
                  <a:schemeClr val="tx1">
                    <a:lumMod val="65000"/>
                    <a:lumOff val="35000"/>
                  </a:schemeClr>
                </a:solidFill>
                <a:latin typeface="Arial" panose="020B0604020202020204" pitchFamily="34" charset="0"/>
                <a:cs typeface="Arial" panose="020B0604020202020204" pitchFamily="34" charset="0"/>
              </a:rPr>
              <a:t>. New York: Cambridge University Press.</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Kissel</a:t>
            </a:r>
            <a:r>
              <a:rPr lang="fr-CA" sz="1100" dirty="0">
                <a:solidFill>
                  <a:schemeClr val="tx1">
                    <a:lumMod val="65000"/>
                    <a:lumOff val="35000"/>
                  </a:schemeClr>
                </a:solidFill>
                <a:latin typeface="Arial" panose="020B0604020202020204" pitchFamily="34" charset="0"/>
                <a:cs typeface="Arial" panose="020B0604020202020204" pitchFamily="34" charset="0"/>
              </a:rPr>
              <a:t>, B., Hansen, J., Tower, H. et Lawrence, J. (2011). </a:t>
            </a:r>
            <a:r>
              <a:rPr lang="en-CA" sz="1100" dirty="0">
                <a:solidFill>
                  <a:schemeClr val="tx1">
                    <a:lumMod val="65000"/>
                    <a:lumOff val="35000"/>
                  </a:schemeClr>
                </a:solidFill>
                <a:latin typeface="Arial" panose="020B0604020202020204" pitchFamily="34" charset="0"/>
                <a:cs typeface="Arial" panose="020B0604020202020204" pitchFamily="34" charset="0"/>
              </a:rPr>
              <a:t>The influential interactions of pre-kindergarten writers. </a:t>
            </a:r>
            <a:r>
              <a:rPr lang="en-CA" sz="1100" i="1" dirty="0">
                <a:solidFill>
                  <a:schemeClr val="tx1">
                    <a:lumMod val="65000"/>
                    <a:lumOff val="35000"/>
                  </a:schemeClr>
                </a:solidFill>
                <a:latin typeface="Arial" panose="020B0604020202020204" pitchFamily="34" charset="0"/>
                <a:cs typeface="Arial" panose="020B0604020202020204" pitchFamily="34" charset="0"/>
              </a:rPr>
              <a:t>Journal of Early Childhood Literacy, 11</a:t>
            </a:r>
            <a:r>
              <a:rPr lang="en-CA" sz="1100" dirty="0">
                <a:solidFill>
                  <a:schemeClr val="tx1">
                    <a:lumMod val="65000"/>
                    <a:lumOff val="35000"/>
                  </a:schemeClr>
                </a:solidFill>
                <a:latin typeface="Arial" panose="020B0604020202020204" pitchFamily="34" charset="0"/>
                <a:cs typeface="Arial" panose="020B0604020202020204" pitchFamily="34" charset="0"/>
              </a:rPr>
              <a:t>(4), 425-452.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Klenk</a:t>
            </a:r>
            <a:r>
              <a:rPr lang="en-CA" sz="1100" dirty="0">
                <a:solidFill>
                  <a:schemeClr val="tx1">
                    <a:lumMod val="65000"/>
                    <a:lumOff val="35000"/>
                  </a:schemeClr>
                </a:solidFill>
                <a:latin typeface="Arial" panose="020B0604020202020204" pitchFamily="34" charset="0"/>
                <a:cs typeface="Arial" panose="020B0604020202020204" pitchFamily="34" charset="0"/>
              </a:rPr>
              <a:t>, L. (2001). Playing with literacy in preschool classrooms. </a:t>
            </a:r>
            <a:r>
              <a:rPr lang="en-CA" sz="1100" i="1" dirty="0">
                <a:solidFill>
                  <a:schemeClr val="tx1">
                    <a:lumMod val="65000"/>
                    <a:lumOff val="35000"/>
                  </a:schemeClr>
                </a:solidFill>
                <a:latin typeface="Arial" panose="020B0604020202020204" pitchFamily="34" charset="0"/>
                <a:cs typeface="Arial" panose="020B0604020202020204" pitchFamily="34" charset="0"/>
              </a:rPr>
              <a:t>Childhood Education, 77</a:t>
            </a:r>
            <a:r>
              <a:rPr lang="en-CA" sz="1100" dirty="0">
                <a:solidFill>
                  <a:schemeClr val="tx1">
                    <a:lumMod val="65000"/>
                    <a:lumOff val="35000"/>
                  </a:schemeClr>
                </a:solidFill>
                <a:latin typeface="Arial" panose="020B0604020202020204" pitchFamily="34" charset="0"/>
                <a:cs typeface="Arial" panose="020B0604020202020204" pitchFamily="34" charset="0"/>
              </a:rPr>
              <a:t>(3), 150-157.</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299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39</a:t>
            </a:fld>
            <a:endParaRPr lang="en-US" dirty="0"/>
          </a:p>
        </p:txBody>
      </p:sp>
      <p:sp>
        <p:nvSpPr>
          <p:cNvPr id="4" name="Titre 1">
            <a:extLst>
              <a:ext uri="{FF2B5EF4-FFF2-40B4-BE49-F238E27FC236}">
                <a16:creationId xmlns:a16="http://schemas.microsoft.com/office/drawing/2014/main" id="{3112FA00-C70B-4358-AE82-89AF8E97C272}"/>
              </a:ext>
            </a:extLst>
          </p:cNvPr>
          <p:cNvSpPr>
            <a:spLocks noGrp="1"/>
          </p:cNvSpPr>
          <p:nvPr>
            <p:ph type="title"/>
          </p:nvPr>
        </p:nvSpPr>
        <p:spPr>
          <a:xfrm>
            <a:off x="1475656" y="468082"/>
            <a:ext cx="7152803" cy="960668"/>
          </a:xfrm>
        </p:spPr>
        <p:txBody>
          <a:bodyPr/>
          <a:lstStyle/>
          <a:p>
            <a:r>
              <a:rPr lang="fr-CA" sz="2400" dirty="0"/>
              <a:t>Références</a:t>
            </a:r>
          </a:p>
        </p:txBody>
      </p:sp>
      <p:sp>
        <p:nvSpPr>
          <p:cNvPr id="5" name="Rectangle 4">
            <a:extLst>
              <a:ext uri="{FF2B5EF4-FFF2-40B4-BE49-F238E27FC236}">
                <a16:creationId xmlns:a16="http://schemas.microsoft.com/office/drawing/2014/main" id="{65233113-06AA-43FD-B4CC-FE66DFCCEB49}"/>
              </a:ext>
            </a:extLst>
          </p:cNvPr>
          <p:cNvSpPr/>
          <p:nvPr/>
        </p:nvSpPr>
        <p:spPr>
          <a:xfrm>
            <a:off x="155948" y="935470"/>
            <a:ext cx="8832104" cy="4154984"/>
          </a:xfrm>
          <a:prstGeom prst="rect">
            <a:avLst/>
          </a:prstGeom>
        </p:spPr>
        <p:txBody>
          <a:bodyPr wrap="square">
            <a:spAutoFit/>
          </a:bodyPr>
          <a:lstStyle/>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Kozulin</a:t>
            </a:r>
            <a:r>
              <a:rPr lang="en-CA" sz="1100" dirty="0">
                <a:solidFill>
                  <a:schemeClr val="tx1">
                    <a:lumMod val="65000"/>
                    <a:lumOff val="35000"/>
                  </a:schemeClr>
                </a:solidFill>
                <a:latin typeface="Arial" panose="020B0604020202020204" pitchFamily="34" charset="0"/>
                <a:cs typeface="Arial" panose="020B0604020202020204" pitchFamily="34" charset="0"/>
              </a:rPr>
              <a:t>, A., </a:t>
            </a:r>
            <a:r>
              <a:rPr lang="en-CA" sz="1100" dirty="0" err="1">
                <a:solidFill>
                  <a:schemeClr val="tx1">
                    <a:lumMod val="65000"/>
                    <a:lumOff val="35000"/>
                  </a:schemeClr>
                </a:solidFill>
                <a:latin typeface="Arial" panose="020B0604020202020204" pitchFamily="34" charset="0"/>
                <a:cs typeface="Arial" panose="020B0604020202020204" pitchFamily="34" charset="0"/>
              </a:rPr>
              <a:t>Gindis</a:t>
            </a:r>
            <a:r>
              <a:rPr lang="en-CA" sz="1100" dirty="0">
                <a:solidFill>
                  <a:schemeClr val="tx1">
                    <a:lumMod val="65000"/>
                    <a:lumOff val="35000"/>
                  </a:schemeClr>
                </a:solidFill>
                <a:latin typeface="Arial" panose="020B0604020202020204" pitchFamily="34" charset="0"/>
                <a:cs typeface="Arial" panose="020B0604020202020204" pitchFamily="34" charset="0"/>
              </a:rPr>
              <a:t>, B., </a:t>
            </a:r>
            <a:r>
              <a:rPr lang="en-CA" sz="1100" dirty="0" err="1">
                <a:solidFill>
                  <a:schemeClr val="tx1">
                    <a:lumMod val="65000"/>
                    <a:lumOff val="35000"/>
                  </a:schemeClr>
                </a:solidFill>
                <a:latin typeface="Arial" panose="020B0604020202020204" pitchFamily="34" charset="0"/>
                <a:cs typeface="Arial" panose="020B0604020202020204" pitchFamily="34" charset="0"/>
              </a:rPr>
              <a:t>Ageyev</a:t>
            </a:r>
            <a:r>
              <a:rPr lang="en-CA" sz="1100" dirty="0">
                <a:solidFill>
                  <a:schemeClr val="tx1">
                    <a:lumMod val="65000"/>
                    <a:lumOff val="35000"/>
                  </a:schemeClr>
                </a:solidFill>
                <a:latin typeface="Arial" panose="020B0604020202020204" pitchFamily="34" charset="0"/>
                <a:cs typeface="Arial" panose="020B0604020202020204" pitchFamily="34" charset="0"/>
              </a:rPr>
              <a:t>, V. S. et Miller, S. M. (2003). </a:t>
            </a:r>
            <a:r>
              <a:rPr lang="en-CA" sz="1100" i="1" dirty="0">
                <a:solidFill>
                  <a:schemeClr val="tx1">
                    <a:lumMod val="65000"/>
                    <a:lumOff val="35000"/>
                  </a:schemeClr>
                </a:solidFill>
                <a:latin typeface="Arial" panose="020B0604020202020204" pitchFamily="34" charset="0"/>
                <a:cs typeface="Arial" panose="020B0604020202020204" pitchFamily="34" charset="0"/>
              </a:rPr>
              <a:t>Vygotsky’s Educational Theory in Cultural Context</a:t>
            </a:r>
            <a:r>
              <a:rPr lang="en-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a:solidFill>
                  <a:schemeClr val="tx1">
                    <a:lumMod val="65000"/>
                    <a:lumOff val="35000"/>
                  </a:schemeClr>
                </a:solidFill>
                <a:latin typeface="Arial" panose="020B0604020202020204" pitchFamily="34" charset="0"/>
                <a:cs typeface="Arial" panose="020B0604020202020204" pitchFamily="34" charset="0"/>
              </a:rPr>
              <a:t>New York: Cambridge </a:t>
            </a:r>
            <a:r>
              <a:rPr lang="fr-CA" sz="1100" dirty="0" err="1">
                <a:solidFill>
                  <a:schemeClr val="tx1">
                    <a:lumMod val="65000"/>
                    <a:lumOff val="35000"/>
                  </a:schemeClr>
                </a:solidFill>
                <a:latin typeface="Arial" panose="020B0604020202020204" pitchFamily="34" charset="0"/>
                <a:cs typeface="Arial" panose="020B0604020202020204" pitchFamily="34" charset="0"/>
              </a:rPr>
              <a:t>University</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Press</a:t>
            </a:r>
            <a:r>
              <a:rPr lang="fr-CA" sz="1100" dirty="0">
                <a:solidFill>
                  <a:schemeClr val="tx1">
                    <a:lumMod val="65000"/>
                    <a:lumOff val="35000"/>
                  </a:schemeClr>
                </a:solidFill>
                <a:latin typeface="Arial" panose="020B0604020202020204" pitchFamily="34" charset="0"/>
                <a:cs typeface="Arial" panose="020B0604020202020204" pitchFamily="34" charset="0"/>
              </a:rPr>
              <a:t>.</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Larivée</a:t>
            </a:r>
            <a:r>
              <a:rPr lang="fr-CA" sz="1100" dirty="0">
                <a:solidFill>
                  <a:schemeClr val="tx1">
                    <a:lumMod val="65000"/>
                    <a:lumOff val="35000"/>
                  </a:schemeClr>
                </a:solidFill>
                <a:latin typeface="Arial" panose="020B0604020202020204" pitchFamily="34" charset="0"/>
                <a:cs typeface="Arial" panose="020B0604020202020204" pitchFamily="34" charset="0"/>
              </a:rPr>
              <a:t>, S. J. et Terrisse, B. (2010). Jeu et apprentissage à la maternelle: entre finalités, intentions et pratiques éducatives. dans J. Bédard et G. </a:t>
            </a:r>
            <a:r>
              <a:rPr lang="fr-CA" sz="1100" dirty="0" err="1">
                <a:solidFill>
                  <a:schemeClr val="tx1">
                    <a:lumMod val="65000"/>
                    <a:lumOff val="35000"/>
                  </a:schemeClr>
                </a:solidFill>
                <a:latin typeface="Arial" panose="020B0604020202020204" pitchFamily="34" charset="0"/>
                <a:cs typeface="Arial" panose="020B0604020202020204" pitchFamily="34" charset="0"/>
              </a:rPr>
              <a:t>Brougère</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Jeu et apprentissage: quelles relations?</a:t>
            </a:r>
            <a:r>
              <a:rPr lang="fr-CA" sz="1100" dirty="0">
                <a:solidFill>
                  <a:schemeClr val="tx1">
                    <a:lumMod val="65000"/>
                    <a:lumOff val="35000"/>
                  </a:schemeClr>
                </a:solidFill>
                <a:latin typeface="Arial" panose="020B0604020202020204" pitchFamily="34" charset="0"/>
                <a:cs typeface="Arial" panose="020B0604020202020204" pitchFamily="34" charset="0"/>
              </a:rPr>
              <a:t> (pp. 83-102). Sherbrooke: Éditions du CRP.</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Lemay, L., </a:t>
            </a:r>
            <a:r>
              <a:rPr lang="fr-CA" sz="1100" dirty="0" err="1">
                <a:solidFill>
                  <a:schemeClr val="tx1">
                    <a:lumMod val="65000"/>
                    <a:lumOff val="35000"/>
                  </a:schemeClr>
                </a:solidFill>
                <a:latin typeface="Arial" panose="020B0604020202020204" pitchFamily="34" charset="0"/>
                <a:cs typeface="Arial" panose="020B0604020202020204" pitchFamily="34" charset="0"/>
              </a:rPr>
              <a:t>Bigras</a:t>
            </a:r>
            <a:r>
              <a:rPr lang="fr-CA" sz="1100" dirty="0">
                <a:solidFill>
                  <a:schemeClr val="tx1">
                    <a:lumMod val="65000"/>
                    <a:lumOff val="35000"/>
                  </a:schemeClr>
                </a:solidFill>
                <a:latin typeface="Arial" panose="020B0604020202020204" pitchFamily="34" charset="0"/>
                <a:cs typeface="Arial" panose="020B0604020202020204" pitchFamily="34" charset="0"/>
              </a:rPr>
              <a:t>, N. et Bouchard, C. (2016). </a:t>
            </a:r>
            <a:r>
              <a:rPr lang="en-CA" sz="1100" dirty="0">
                <a:solidFill>
                  <a:schemeClr val="tx1">
                    <a:lumMod val="65000"/>
                    <a:lumOff val="35000"/>
                  </a:schemeClr>
                </a:solidFill>
                <a:latin typeface="Arial" panose="020B0604020202020204" pitchFamily="34" charset="0"/>
                <a:cs typeface="Arial" panose="020B0604020202020204" pitchFamily="34" charset="0"/>
              </a:rPr>
              <a:t>Respecting but not sustaining play: early childhood educators’ and home childcare providers’ practices that support children’s play. </a:t>
            </a:r>
            <a:r>
              <a:rPr lang="en-CA" sz="1100" i="1" dirty="0">
                <a:solidFill>
                  <a:schemeClr val="tx1">
                    <a:lumMod val="65000"/>
                    <a:lumOff val="35000"/>
                  </a:schemeClr>
                </a:solidFill>
                <a:latin typeface="Arial" panose="020B0604020202020204" pitchFamily="34" charset="0"/>
                <a:cs typeface="Arial" panose="020B0604020202020204" pitchFamily="34" charset="0"/>
              </a:rPr>
              <a:t>Early Years, 36</a:t>
            </a:r>
            <a:r>
              <a:rPr lang="en-CA" sz="1100" dirty="0">
                <a:solidFill>
                  <a:schemeClr val="tx1">
                    <a:lumMod val="65000"/>
                    <a:lumOff val="35000"/>
                  </a:schemeClr>
                </a:solidFill>
                <a:latin typeface="Arial" panose="020B0604020202020204" pitchFamily="34" charset="0"/>
                <a:cs typeface="Arial" panose="020B0604020202020204" pitchFamily="34" charset="0"/>
              </a:rPr>
              <a:t>(4), 383-398.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Leontiev</a:t>
            </a:r>
            <a:r>
              <a:rPr lang="en-CA" sz="1100" dirty="0">
                <a:solidFill>
                  <a:schemeClr val="tx1">
                    <a:lumMod val="65000"/>
                    <a:lumOff val="35000"/>
                  </a:schemeClr>
                </a:solidFill>
                <a:latin typeface="Arial" panose="020B0604020202020204" pitchFamily="34" charset="0"/>
                <a:cs typeface="Arial" panose="020B0604020202020204" pitchFamily="34" charset="0"/>
              </a:rPr>
              <a:t>, A. A. (1981). </a:t>
            </a:r>
            <a:r>
              <a:rPr lang="en-CA" sz="1100" i="1" dirty="0">
                <a:solidFill>
                  <a:schemeClr val="tx1">
                    <a:lumMod val="65000"/>
                    <a:lumOff val="35000"/>
                  </a:schemeClr>
                </a:solidFill>
                <a:latin typeface="Arial" panose="020B0604020202020204" pitchFamily="34" charset="0"/>
                <a:cs typeface="Arial" panose="020B0604020202020204" pitchFamily="34" charset="0"/>
              </a:rPr>
              <a:t>Problems of the development of the mind</a:t>
            </a:r>
            <a:r>
              <a:rPr lang="en-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a:solidFill>
                  <a:schemeClr val="tx1">
                    <a:lumMod val="65000"/>
                    <a:lumOff val="35000"/>
                  </a:schemeClr>
                </a:solidFill>
                <a:latin typeface="Arial" panose="020B0604020202020204" pitchFamily="34" charset="0"/>
                <a:cs typeface="Arial" panose="020B0604020202020204" pitchFamily="34" charset="0"/>
              </a:rPr>
              <a:t>Moscou: Progress Publishers.</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Leontiev, A. A. et Luria, A. R. (1956). Les conceptions psychologiques de L.S. Vygotsky. . dans F. Yvon et Y. </a:t>
            </a:r>
            <a:r>
              <a:rPr lang="fr-CA" sz="1100" dirty="0" err="1">
                <a:solidFill>
                  <a:schemeClr val="tx1">
                    <a:lumMod val="65000"/>
                    <a:lumOff val="35000"/>
                  </a:schemeClr>
                </a:solidFill>
                <a:latin typeface="Arial" panose="020B0604020202020204" pitchFamily="34" charset="0"/>
                <a:cs typeface="Arial" panose="020B0604020202020204" pitchFamily="34" charset="0"/>
              </a:rPr>
              <a:t>Zinchenko</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Vygotsky, une théorie du développement et de l'éducation: recueil de textes et commentaires</a:t>
            </a:r>
            <a:r>
              <a:rPr lang="fr-CA" sz="1100" dirty="0">
                <a:solidFill>
                  <a:schemeClr val="tx1">
                    <a:lumMod val="65000"/>
                    <a:lumOff val="35000"/>
                  </a:schemeClr>
                </a:solidFill>
                <a:latin typeface="Arial" panose="020B0604020202020204" pitchFamily="34" charset="0"/>
                <a:cs typeface="Arial" panose="020B0604020202020204" pitchFamily="34" charset="0"/>
              </a:rPr>
              <a:t> (pp. 257-298): Faculté de psychologie de l'Université d'État de </a:t>
            </a:r>
            <a:r>
              <a:rPr lang="fr-CA" sz="1100" dirty="0" err="1">
                <a:solidFill>
                  <a:schemeClr val="tx1">
                    <a:lumMod val="65000"/>
                    <a:lumOff val="35000"/>
                  </a:schemeClr>
                </a:solidFill>
                <a:latin typeface="Arial" panose="020B0604020202020204" pitchFamily="34" charset="0"/>
                <a:cs typeface="Arial" panose="020B0604020202020204" pitchFamily="34" charset="0"/>
              </a:rPr>
              <a:t>Mouscou</a:t>
            </a:r>
            <a:r>
              <a:rPr lang="fr-CA" sz="1100" dirty="0">
                <a:solidFill>
                  <a:schemeClr val="tx1">
                    <a:lumMod val="65000"/>
                    <a:lumOff val="35000"/>
                  </a:schemeClr>
                </a:solidFill>
                <a:latin typeface="Arial" panose="020B0604020202020204" pitchFamily="34" charset="0"/>
                <a:cs typeface="Arial" panose="020B0604020202020204" pitchFamily="34" charset="0"/>
              </a:rPr>
              <a:t> Lomonossov MGU.</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Lévesque, J.-Y. et Doyon, D. (2017). Porter attention à l'enfant et à son développement. </a:t>
            </a:r>
            <a:r>
              <a:rPr lang="fr-CA" sz="1100" i="1" dirty="0">
                <a:solidFill>
                  <a:schemeClr val="tx1">
                    <a:lumMod val="65000"/>
                    <a:lumOff val="35000"/>
                  </a:schemeClr>
                </a:solidFill>
                <a:latin typeface="Arial" panose="020B0604020202020204" pitchFamily="34" charset="0"/>
                <a:cs typeface="Arial" panose="020B0604020202020204" pitchFamily="34" charset="0"/>
              </a:rPr>
              <a:t>Revue Préscolaire, 55</a:t>
            </a:r>
            <a:r>
              <a:rPr lang="fr-CA" sz="1100" dirty="0">
                <a:solidFill>
                  <a:schemeClr val="tx1">
                    <a:lumMod val="65000"/>
                    <a:lumOff val="35000"/>
                  </a:schemeClr>
                </a:solidFill>
                <a:latin typeface="Arial" panose="020B0604020202020204" pitchFamily="34" charset="0"/>
                <a:cs typeface="Arial" panose="020B0604020202020204" pitchFamily="34" charset="0"/>
              </a:rPr>
              <a:t>(1), 6-9. </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Lonigan</a:t>
            </a:r>
            <a:r>
              <a:rPr lang="fr-CA" sz="1100" dirty="0">
                <a:solidFill>
                  <a:schemeClr val="tx1">
                    <a:lumMod val="65000"/>
                    <a:lumOff val="35000"/>
                  </a:schemeClr>
                </a:solidFill>
                <a:latin typeface="Arial" panose="020B0604020202020204" pitchFamily="34" charset="0"/>
                <a:cs typeface="Arial" panose="020B0604020202020204" pitchFamily="34" charset="0"/>
              </a:rPr>
              <a:t>, C. J., Purpura, D. J., Wilson, S. B., Walker, P. M. et </a:t>
            </a:r>
            <a:r>
              <a:rPr lang="fr-CA" sz="1100" dirty="0" err="1">
                <a:solidFill>
                  <a:schemeClr val="tx1">
                    <a:lumMod val="65000"/>
                    <a:lumOff val="35000"/>
                  </a:schemeClr>
                </a:solidFill>
                <a:latin typeface="Arial" panose="020B0604020202020204" pitchFamily="34" charset="0"/>
                <a:cs typeface="Arial" panose="020B0604020202020204" pitchFamily="34" charset="0"/>
              </a:rPr>
              <a:t>Clancy-Menchetti</a:t>
            </a:r>
            <a:r>
              <a:rPr lang="fr-CA" sz="1100" dirty="0">
                <a:solidFill>
                  <a:schemeClr val="tx1">
                    <a:lumMod val="65000"/>
                    <a:lumOff val="35000"/>
                  </a:schemeClr>
                </a:solidFill>
                <a:latin typeface="Arial" panose="020B0604020202020204" pitchFamily="34" charset="0"/>
                <a:cs typeface="Arial" panose="020B0604020202020204" pitchFamily="34" charset="0"/>
              </a:rPr>
              <a:t>, J. (2013). </a:t>
            </a:r>
            <a:r>
              <a:rPr lang="en-CA" sz="1100" dirty="0">
                <a:solidFill>
                  <a:schemeClr val="tx1">
                    <a:lumMod val="65000"/>
                    <a:lumOff val="35000"/>
                  </a:schemeClr>
                </a:solidFill>
                <a:latin typeface="Arial" panose="020B0604020202020204" pitchFamily="34" charset="0"/>
                <a:cs typeface="Arial" panose="020B0604020202020204" pitchFamily="34" charset="0"/>
              </a:rPr>
              <a:t>Evaluating the components of an emergent literacy intervention for preschool children at risk for reading difficulties. </a:t>
            </a:r>
            <a:r>
              <a:rPr lang="en-CA" sz="1100" i="1" dirty="0">
                <a:solidFill>
                  <a:schemeClr val="tx1">
                    <a:lumMod val="65000"/>
                    <a:lumOff val="35000"/>
                  </a:schemeClr>
                </a:solidFill>
                <a:latin typeface="Arial" panose="020B0604020202020204" pitchFamily="34" charset="0"/>
                <a:cs typeface="Arial" panose="020B0604020202020204" pitchFamily="34" charset="0"/>
              </a:rPr>
              <a:t>Journal of experimental child psychology, 114</a:t>
            </a:r>
            <a:r>
              <a:rPr lang="en-CA" sz="1100" dirty="0">
                <a:solidFill>
                  <a:schemeClr val="tx1">
                    <a:lumMod val="65000"/>
                    <a:lumOff val="35000"/>
                  </a:schemeClr>
                </a:solidFill>
                <a:latin typeface="Arial" panose="020B0604020202020204" pitchFamily="34" charset="0"/>
                <a:cs typeface="Arial" panose="020B0604020202020204" pitchFamily="34" charset="0"/>
              </a:rPr>
              <a:t>(1), 111-130.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Luria, A. R. (1978). The development of writing in the child. </a:t>
            </a:r>
            <a:r>
              <a:rPr lang="en-CA" sz="1100" i="1" dirty="0">
                <a:solidFill>
                  <a:schemeClr val="tx1">
                    <a:lumMod val="65000"/>
                    <a:lumOff val="35000"/>
                  </a:schemeClr>
                </a:solidFill>
                <a:latin typeface="Arial" panose="020B0604020202020204" pitchFamily="34" charset="0"/>
                <a:cs typeface="Arial" panose="020B0604020202020204" pitchFamily="34" charset="0"/>
              </a:rPr>
              <a:t>Soviet psychology, 16</a:t>
            </a:r>
            <a:r>
              <a:rPr lang="en-CA" sz="1100" dirty="0">
                <a:solidFill>
                  <a:schemeClr val="tx1">
                    <a:lumMod val="65000"/>
                    <a:lumOff val="35000"/>
                  </a:schemeClr>
                </a:solidFill>
                <a:latin typeface="Arial" panose="020B0604020202020204" pitchFamily="34" charset="0"/>
                <a:cs typeface="Arial" panose="020B0604020202020204" pitchFamily="34" charset="0"/>
              </a:rPr>
              <a:t>(2), 65-113.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Lynch, M. (2015). More play, please: The perspective of kindergarten teachers on play in the classroom. </a:t>
            </a:r>
            <a:r>
              <a:rPr lang="fr-CA" sz="1100" i="1" dirty="0">
                <a:solidFill>
                  <a:schemeClr val="tx1">
                    <a:lumMod val="65000"/>
                    <a:lumOff val="35000"/>
                  </a:schemeClr>
                </a:solidFill>
                <a:latin typeface="Arial" panose="020B0604020202020204" pitchFamily="34" charset="0"/>
                <a:cs typeface="Arial" panose="020B0604020202020204" pitchFamily="34" charset="0"/>
              </a:rPr>
              <a:t>American Journal of Play, 7</a:t>
            </a:r>
            <a:r>
              <a:rPr lang="fr-CA" sz="1100" dirty="0">
                <a:solidFill>
                  <a:schemeClr val="tx1">
                    <a:lumMod val="65000"/>
                    <a:lumOff val="35000"/>
                  </a:schemeClr>
                </a:solidFill>
                <a:latin typeface="Arial" panose="020B0604020202020204" pitchFamily="34" charset="0"/>
                <a:cs typeface="Arial" panose="020B0604020202020204" pitchFamily="34" charset="0"/>
              </a:rPr>
              <a:t>(3), 347.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Marinova, K. (2014). </a:t>
            </a:r>
            <a:r>
              <a:rPr lang="fr-CA" sz="1100" i="1" dirty="0">
                <a:solidFill>
                  <a:schemeClr val="tx1">
                    <a:lumMod val="65000"/>
                    <a:lumOff val="35000"/>
                  </a:schemeClr>
                </a:solidFill>
                <a:latin typeface="Arial" panose="020B0604020202020204" pitchFamily="34" charset="0"/>
                <a:cs typeface="Arial" panose="020B0604020202020204" pitchFamily="34" charset="0"/>
              </a:rPr>
              <a:t>L' intervention éducative au préscolaire: Un modèle de pédagogie du jeu</a:t>
            </a:r>
            <a:r>
              <a:rPr lang="fr-CA" sz="1100" dirty="0">
                <a:solidFill>
                  <a:schemeClr val="tx1">
                    <a:lumMod val="65000"/>
                    <a:lumOff val="35000"/>
                  </a:schemeClr>
                </a:solidFill>
                <a:latin typeface="Arial" panose="020B0604020202020204" pitchFamily="34" charset="0"/>
                <a:cs typeface="Arial" panose="020B0604020202020204" pitchFamily="34" charset="0"/>
              </a:rPr>
              <a:t>. Québec: Presses de l'Université du Québec.</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Marinova, K. (2015). L'émergence de l'écrit dans le jeu: les apprentissages invisibles. </a:t>
            </a:r>
            <a:r>
              <a:rPr lang="fr-CA" sz="1100" i="1" dirty="0">
                <a:solidFill>
                  <a:schemeClr val="tx1">
                    <a:lumMod val="65000"/>
                    <a:lumOff val="35000"/>
                  </a:schemeClr>
                </a:solidFill>
                <a:latin typeface="Arial" panose="020B0604020202020204" pitchFamily="34" charset="0"/>
                <a:cs typeface="Arial" panose="020B0604020202020204" pitchFamily="34" charset="0"/>
              </a:rPr>
              <a:t>Revue Préscolaire, 53</a:t>
            </a:r>
            <a:r>
              <a:rPr lang="fr-CA" sz="1100" dirty="0">
                <a:solidFill>
                  <a:schemeClr val="tx1">
                    <a:lumMod val="65000"/>
                    <a:lumOff val="35000"/>
                  </a:schemeClr>
                </a:solidFill>
                <a:latin typeface="Arial" panose="020B0604020202020204" pitchFamily="34" charset="0"/>
                <a:cs typeface="Arial" panose="020B0604020202020204" pitchFamily="34" charset="0"/>
              </a:rPr>
              <a:t>(4), 9-13.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Marinova, K., </a:t>
            </a:r>
            <a:r>
              <a:rPr lang="fr-CA" sz="1100" dirty="0" err="1">
                <a:solidFill>
                  <a:schemeClr val="tx1">
                    <a:lumMod val="65000"/>
                    <a:lumOff val="35000"/>
                  </a:schemeClr>
                </a:solidFill>
                <a:latin typeface="Arial" panose="020B0604020202020204" pitchFamily="34" charset="0"/>
                <a:cs typeface="Arial" panose="020B0604020202020204" pitchFamily="34" charset="0"/>
              </a:rPr>
              <a:t>Rajotte</a:t>
            </a:r>
            <a:r>
              <a:rPr lang="fr-CA" sz="1100" dirty="0">
                <a:solidFill>
                  <a:schemeClr val="tx1">
                    <a:lumMod val="65000"/>
                    <a:lumOff val="35000"/>
                  </a:schemeClr>
                </a:solidFill>
                <a:latin typeface="Arial" panose="020B0604020202020204" pitchFamily="34" charset="0"/>
                <a:cs typeface="Arial" panose="020B0604020202020204" pitchFamily="34" charset="0"/>
              </a:rPr>
              <a:t>, T. et Drainville, R. (2017). </a:t>
            </a:r>
            <a:r>
              <a:rPr lang="fr-CA" sz="1100" i="1" dirty="0">
                <a:solidFill>
                  <a:schemeClr val="tx1">
                    <a:lumMod val="65000"/>
                    <a:lumOff val="35000"/>
                  </a:schemeClr>
                </a:solidFill>
                <a:latin typeface="Arial" panose="020B0604020202020204" pitchFamily="34" charset="0"/>
                <a:cs typeface="Arial" panose="020B0604020202020204" pitchFamily="34" charset="0"/>
              </a:rPr>
              <a:t>Pratiques enseignantes favorisant l’émergence de l’écrit : entre l’approche développementale et l’approche scolarisante </a:t>
            </a:r>
            <a:r>
              <a:rPr lang="fr-CA" sz="1100" dirty="0">
                <a:solidFill>
                  <a:schemeClr val="tx1">
                    <a:lumMod val="65000"/>
                    <a:lumOff val="35000"/>
                  </a:schemeClr>
                </a:solidFill>
                <a:latin typeface="Arial" panose="020B0604020202020204" pitchFamily="34" charset="0"/>
                <a:cs typeface="Arial" panose="020B0604020202020204" pitchFamily="34" charset="0"/>
              </a:rPr>
              <a:t>Communication </a:t>
            </a:r>
            <a:r>
              <a:rPr lang="fr-CA" sz="1100" dirty="0" err="1">
                <a:solidFill>
                  <a:schemeClr val="tx1">
                    <a:lumMod val="65000"/>
                    <a:lumOff val="35000"/>
                  </a:schemeClr>
                </a:solidFill>
                <a:latin typeface="Arial" panose="020B0604020202020204" pitchFamily="34" charset="0"/>
                <a:cs typeface="Arial" panose="020B0604020202020204" pitchFamily="34" charset="0"/>
              </a:rPr>
              <a:t>presentée</a:t>
            </a:r>
            <a:r>
              <a:rPr lang="fr-CA" sz="1100" dirty="0">
                <a:solidFill>
                  <a:schemeClr val="tx1">
                    <a:lumMod val="65000"/>
                    <a:lumOff val="35000"/>
                  </a:schemeClr>
                </a:solidFill>
                <a:latin typeface="Arial" panose="020B0604020202020204" pitchFamily="34" charset="0"/>
                <a:cs typeface="Arial" panose="020B0604020202020204" pitchFamily="34" charset="0"/>
              </a:rPr>
              <a:t> au 69eme Conférence Internationale de OMEP, </a:t>
            </a:r>
            <a:r>
              <a:rPr lang="fr-CA" sz="1100" dirty="0" err="1">
                <a:solidFill>
                  <a:schemeClr val="tx1">
                    <a:lumMod val="65000"/>
                    <a:lumOff val="35000"/>
                  </a:schemeClr>
                </a:solidFill>
                <a:latin typeface="Arial" panose="020B0604020202020204" pitchFamily="34" charset="0"/>
                <a:cs typeface="Arial" panose="020B0604020202020204" pitchFamily="34" charset="0"/>
              </a:rPr>
              <a:t>Opatija</a:t>
            </a:r>
            <a:r>
              <a:rPr lang="fr-CA" sz="1100" dirty="0">
                <a:solidFill>
                  <a:schemeClr val="tx1">
                    <a:lumMod val="65000"/>
                    <a:lumOff val="35000"/>
                  </a:schemeClr>
                </a:solidFill>
                <a:latin typeface="Arial" panose="020B0604020202020204" pitchFamily="34" charset="0"/>
                <a:cs typeface="Arial" panose="020B0604020202020204" pitchFamily="34" charset="0"/>
              </a:rPr>
              <a:t>, Croatie.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Miller, E. et </a:t>
            </a:r>
            <a:r>
              <a:rPr lang="fr-CA" sz="1100" dirty="0" err="1">
                <a:solidFill>
                  <a:schemeClr val="tx1">
                    <a:lumMod val="65000"/>
                    <a:lumOff val="35000"/>
                  </a:schemeClr>
                </a:solidFill>
                <a:latin typeface="Arial" panose="020B0604020202020204" pitchFamily="34" charset="0"/>
                <a:cs typeface="Arial" panose="020B0604020202020204" pitchFamily="34" charset="0"/>
              </a:rPr>
              <a:t>Almon</a:t>
            </a:r>
            <a:r>
              <a:rPr lang="fr-CA" sz="1100" dirty="0">
                <a:solidFill>
                  <a:schemeClr val="tx1">
                    <a:lumMod val="65000"/>
                    <a:lumOff val="35000"/>
                  </a:schemeClr>
                </a:solidFill>
                <a:latin typeface="Arial" panose="020B0604020202020204" pitchFamily="34" charset="0"/>
                <a:cs typeface="Arial" panose="020B0604020202020204" pitchFamily="34" charset="0"/>
              </a:rPr>
              <a:t>, J. (2009). </a:t>
            </a:r>
            <a:r>
              <a:rPr lang="en-CA" sz="1100" i="1" dirty="0">
                <a:solidFill>
                  <a:schemeClr val="tx1">
                    <a:lumMod val="65000"/>
                    <a:lumOff val="35000"/>
                  </a:schemeClr>
                </a:solidFill>
                <a:latin typeface="Arial" panose="020B0604020202020204" pitchFamily="34" charset="0"/>
                <a:cs typeface="Arial" panose="020B0604020202020204" pitchFamily="34" charset="0"/>
              </a:rPr>
              <a:t>Crisis in the Kindergarten: Why Children Need to Play in School</a:t>
            </a:r>
            <a:r>
              <a:rPr lang="en-CA" sz="1100" dirty="0">
                <a:solidFill>
                  <a:schemeClr val="tx1">
                    <a:lumMod val="65000"/>
                    <a:lumOff val="35000"/>
                  </a:schemeClr>
                </a:solidFill>
                <a:latin typeface="Arial" panose="020B0604020202020204" pitchFamily="34" charset="0"/>
                <a:cs typeface="Arial" panose="020B0604020202020204" pitchFamily="34" charset="0"/>
              </a:rPr>
              <a:t>: Alliance for Childhood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National Association for the Education of Young Children. (2009). </a:t>
            </a:r>
            <a:r>
              <a:rPr lang="en-CA" sz="1100" i="1" dirty="0">
                <a:solidFill>
                  <a:schemeClr val="tx1">
                    <a:lumMod val="65000"/>
                    <a:lumOff val="35000"/>
                  </a:schemeClr>
                </a:solidFill>
                <a:latin typeface="Arial" panose="020B0604020202020204" pitchFamily="34" charset="0"/>
                <a:cs typeface="Arial" panose="020B0604020202020204" pitchFamily="34" charset="0"/>
              </a:rPr>
              <a:t>Developmentally appropriate practice in early childhood programs serving children from birth through age 8</a:t>
            </a:r>
            <a:r>
              <a:rPr lang="en-CA" sz="1100" dirty="0">
                <a:solidFill>
                  <a:schemeClr val="tx1">
                    <a:lumMod val="65000"/>
                    <a:lumOff val="35000"/>
                  </a:schemeClr>
                </a:solidFill>
                <a:latin typeface="Arial" panose="020B0604020202020204" pitchFamily="34" charset="0"/>
                <a:cs typeface="Arial" panose="020B0604020202020204" pitchFamily="34" charset="0"/>
              </a:rPr>
              <a:t>: ERIC.</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Nicolopoulou</a:t>
            </a:r>
            <a:r>
              <a:rPr lang="en-CA" sz="1100" dirty="0">
                <a:solidFill>
                  <a:schemeClr val="tx1">
                    <a:lumMod val="65000"/>
                    <a:lumOff val="35000"/>
                  </a:schemeClr>
                </a:solidFill>
                <a:latin typeface="Arial" panose="020B0604020202020204" pitchFamily="34" charset="0"/>
                <a:cs typeface="Arial" panose="020B0604020202020204" pitchFamily="34" charset="0"/>
              </a:rPr>
              <a:t>, A. (2010). The alarming disappearance of play from early childhood education. </a:t>
            </a:r>
            <a:r>
              <a:rPr lang="fr-CA" sz="1100" i="1" dirty="0">
                <a:solidFill>
                  <a:schemeClr val="tx1">
                    <a:lumMod val="65000"/>
                    <a:lumOff val="35000"/>
                  </a:schemeClr>
                </a:solidFill>
                <a:latin typeface="Arial" panose="020B0604020202020204" pitchFamily="34" charset="0"/>
                <a:cs typeface="Arial" panose="020B0604020202020204" pitchFamily="34" charset="0"/>
              </a:rPr>
              <a:t>Human </a:t>
            </a:r>
            <a:r>
              <a:rPr lang="fr-CA" sz="1100" i="1" dirty="0" err="1">
                <a:solidFill>
                  <a:schemeClr val="tx1">
                    <a:lumMod val="65000"/>
                    <a:lumOff val="35000"/>
                  </a:schemeClr>
                </a:solidFill>
                <a:latin typeface="Arial" panose="020B0604020202020204" pitchFamily="34" charset="0"/>
                <a:cs typeface="Arial" panose="020B0604020202020204" pitchFamily="34" charset="0"/>
              </a:rPr>
              <a:t>development</a:t>
            </a:r>
            <a:r>
              <a:rPr lang="fr-CA" sz="1100" i="1" dirty="0">
                <a:solidFill>
                  <a:schemeClr val="tx1">
                    <a:lumMod val="65000"/>
                    <a:lumOff val="35000"/>
                  </a:schemeClr>
                </a:solidFill>
                <a:latin typeface="Arial" panose="020B0604020202020204" pitchFamily="34" charset="0"/>
                <a:cs typeface="Arial" panose="020B0604020202020204" pitchFamily="34" charset="0"/>
              </a:rPr>
              <a:t>, 53</a:t>
            </a:r>
            <a:r>
              <a:rPr lang="fr-CA" sz="1100" dirty="0">
                <a:solidFill>
                  <a:schemeClr val="tx1">
                    <a:lumMod val="65000"/>
                    <a:lumOff val="35000"/>
                  </a:schemeClr>
                </a:solidFill>
                <a:latin typeface="Arial" panose="020B0604020202020204" pitchFamily="34" charset="0"/>
                <a:cs typeface="Arial" panose="020B0604020202020204" pitchFamily="34" charset="0"/>
              </a:rPr>
              <a:t>(1), 1-4. </a:t>
            </a:r>
          </a:p>
        </p:txBody>
      </p:sp>
    </p:spTree>
    <p:extLst>
      <p:ext uri="{BB962C8B-B14F-4D97-AF65-F5344CB8AC3E}">
        <p14:creationId xmlns:p14="http://schemas.microsoft.com/office/powerpoint/2010/main" val="122670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68082"/>
            <a:ext cx="7296819" cy="960668"/>
          </a:xfrm>
        </p:spPr>
        <p:txBody>
          <a:bodyPr>
            <a:normAutofit/>
          </a:bodyPr>
          <a:lstStyle/>
          <a:p>
            <a:pPr algn="ctr"/>
            <a:r>
              <a:rPr lang="en-US" sz="2000" b="1" dirty="0"/>
              <a:t>Débat entre l’approche développementale                      et l’approche scolarisante</a:t>
            </a:r>
            <a:endParaRPr lang="fr-CA" sz="2000" b="1" dirty="0"/>
          </a:p>
        </p:txBody>
      </p:sp>
      <p:sp>
        <p:nvSpPr>
          <p:cNvPr id="3" name="Espace réservé du texte 2"/>
          <p:cNvSpPr>
            <a:spLocks noGrp="1"/>
          </p:cNvSpPr>
          <p:nvPr>
            <p:ph type="body" idx="1"/>
          </p:nvPr>
        </p:nvSpPr>
        <p:spPr>
          <a:xfrm>
            <a:off x="1930373" y="1472557"/>
            <a:ext cx="3611529" cy="432197"/>
          </a:xfrm>
        </p:spPr>
        <p:txBody>
          <a:bodyPr/>
          <a:lstStyle/>
          <a:p>
            <a:r>
              <a:rPr lang="fr-CA" sz="1400" b="1" dirty="0"/>
              <a:t>Approche </a:t>
            </a:r>
            <a:r>
              <a:rPr lang="fr-CA" sz="1400" b="1" dirty="0" smtClean="0"/>
              <a:t>développementale</a:t>
            </a:r>
            <a:endParaRPr lang="fr-CA" sz="1400" b="1" dirty="0"/>
          </a:p>
        </p:txBody>
      </p:sp>
      <p:sp>
        <p:nvSpPr>
          <p:cNvPr id="4" name="Espace réservé du contenu 3"/>
          <p:cNvSpPr>
            <a:spLocks noGrp="1"/>
          </p:cNvSpPr>
          <p:nvPr>
            <p:ph sz="half" idx="2"/>
          </p:nvPr>
        </p:nvSpPr>
        <p:spPr/>
        <p:txBody>
          <a:bodyPr>
            <a:normAutofit/>
          </a:bodyPr>
          <a:lstStyle/>
          <a:p>
            <a:pPr marL="447675" indent="-447675"/>
            <a:r>
              <a:rPr lang="fr-CA" dirty="0"/>
              <a:t>Mission: </a:t>
            </a:r>
            <a:r>
              <a:rPr lang="fr-CA" sz="1400" dirty="0"/>
              <a:t>Développement naturel et            harmonieux des facultés chez le     petit </a:t>
            </a:r>
            <a:r>
              <a:rPr lang="fr-CA" sz="1400" dirty="0" smtClean="0"/>
              <a:t>enfant</a:t>
            </a:r>
            <a:endParaRPr lang="fr-CA" sz="1600" dirty="0"/>
          </a:p>
          <a:p>
            <a:pPr marL="447675" indent="-447675">
              <a:tabLst>
                <a:tab pos="447675" algn="l"/>
              </a:tabLst>
            </a:pPr>
            <a:r>
              <a:rPr lang="fr-CA" sz="1600" dirty="0" smtClean="0"/>
              <a:t>Stratégies </a:t>
            </a:r>
            <a:r>
              <a:rPr lang="fr-CA" sz="1400" dirty="0" smtClean="0"/>
              <a:t>d’apprentissage         </a:t>
            </a:r>
            <a:r>
              <a:rPr lang="fr-CA" sz="1400" dirty="0"/>
              <a:t>naturelles de l’enfant                     (jeu, communication, </a:t>
            </a:r>
            <a:r>
              <a:rPr lang="fr-CA" sz="1400" dirty="0" smtClean="0"/>
              <a:t>activités spontanées,        expérimentation et découvertes)</a:t>
            </a:r>
            <a:endParaRPr lang="fr-CA" dirty="0"/>
          </a:p>
          <a:p>
            <a:endParaRPr lang="fr-CA" dirty="0"/>
          </a:p>
        </p:txBody>
      </p:sp>
      <p:sp>
        <p:nvSpPr>
          <p:cNvPr id="5" name="Espace réservé du texte 4"/>
          <p:cNvSpPr>
            <a:spLocks noGrp="1"/>
          </p:cNvSpPr>
          <p:nvPr>
            <p:ph type="body" sz="quarter" idx="3"/>
          </p:nvPr>
        </p:nvSpPr>
        <p:spPr>
          <a:xfrm>
            <a:off x="5375218" y="1461556"/>
            <a:ext cx="2999251" cy="432197"/>
          </a:xfrm>
        </p:spPr>
        <p:txBody>
          <a:bodyPr/>
          <a:lstStyle/>
          <a:p>
            <a:r>
              <a:rPr lang="fr-CA" sz="1400" b="1" dirty="0"/>
              <a:t>Approche </a:t>
            </a:r>
            <a:r>
              <a:rPr lang="fr-CA" sz="1400" b="1" dirty="0" smtClean="0"/>
              <a:t>scolarisante</a:t>
            </a:r>
            <a:endParaRPr lang="fr-CA" sz="1400" b="1" dirty="0"/>
          </a:p>
        </p:txBody>
      </p:sp>
      <p:sp>
        <p:nvSpPr>
          <p:cNvPr id="6" name="Espace réservé du contenu 5"/>
          <p:cNvSpPr>
            <a:spLocks noGrp="1"/>
          </p:cNvSpPr>
          <p:nvPr>
            <p:ph sz="quarter" idx="4"/>
          </p:nvPr>
        </p:nvSpPr>
        <p:spPr/>
        <p:txBody>
          <a:bodyPr>
            <a:normAutofit lnSpcReduction="10000"/>
          </a:bodyPr>
          <a:lstStyle/>
          <a:p>
            <a:pPr marL="358775" indent="-358775"/>
            <a:r>
              <a:rPr lang="fr-CA" dirty="0"/>
              <a:t>Mission: </a:t>
            </a:r>
            <a:r>
              <a:rPr lang="fr-CA" sz="1400" dirty="0"/>
              <a:t>Préparation des enfants à l’école   primaire en misant sur le               développement cognitif et               l’acquisition de connaissances </a:t>
            </a:r>
            <a:endParaRPr lang="fr-CA" sz="1800" dirty="0"/>
          </a:p>
          <a:p>
            <a:pPr marL="358775" indent="-358775"/>
            <a:r>
              <a:rPr lang="fr-CA" sz="1800" dirty="0" smtClean="0"/>
              <a:t>Stratégies </a:t>
            </a:r>
            <a:r>
              <a:rPr lang="fr-CA" sz="1400" dirty="0" smtClean="0"/>
              <a:t>d’apprentissage         </a:t>
            </a:r>
            <a:r>
              <a:rPr lang="fr-CA" sz="1400" dirty="0"/>
              <a:t>issues du primaire et valorisation des disciplines scolaires             (lecture, écriture, mathématiques et sciences)</a:t>
            </a:r>
          </a:p>
          <a:p>
            <a:endParaRPr lang="fr-CA"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22034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40</a:t>
            </a:fld>
            <a:endParaRPr lang="en-US" dirty="0"/>
          </a:p>
        </p:txBody>
      </p:sp>
      <p:sp>
        <p:nvSpPr>
          <p:cNvPr id="4" name="Titre 1">
            <a:extLst>
              <a:ext uri="{FF2B5EF4-FFF2-40B4-BE49-F238E27FC236}">
                <a16:creationId xmlns:a16="http://schemas.microsoft.com/office/drawing/2014/main" id="{3112FA00-C70B-4358-AE82-89AF8E97C272}"/>
              </a:ext>
            </a:extLst>
          </p:cNvPr>
          <p:cNvSpPr>
            <a:spLocks noGrp="1"/>
          </p:cNvSpPr>
          <p:nvPr>
            <p:ph type="title"/>
          </p:nvPr>
        </p:nvSpPr>
        <p:spPr>
          <a:xfrm>
            <a:off x="1475656" y="468082"/>
            <a:ext cx="7152803" cy="960668"/>
          </a:xfrm>
        </p:spPr>
        <p:txBody>
          <a:bodyPr/>
          <a:lstStyle/>
          <a:p>
            <a:r>
              <a:rPr lang="fr-CA" sz="2400" dirty="0"/>
              <a:t>Références</a:t>
            </a:r>
          </a:p>
        </p:txBody>
      </p:sp>
      <p:sp>
        <p:nvSpPr>
          <p:cNvPr id="5" name="Rectangle 4">
            <a:extLst>
              <a:ext uri="{FF2B5EF4-FFF2-40B4-BE49-F238E27FC236}">
                <a16:creationId xmlns:a16="http://schemas.microsoft.com/office/drawing/2014/main" id="{F774BCBF-5B92-483A-B9D4-C1622515C2EC}"/>
              </a:ext>
            </a:extLst>
          </p:cNvPr>
          <p:cNvSpPr/>
          <p:nvPr/>
        </p:nvSpPr>
        <p:spPr>
          <a:xfrm>
            <a:off x="155948" y="998310"/>
            <a:ext cx="8832104" cy="3985706"/>
          </a:xfrm>
          <a:prstGeom prst="rect">
            <a:avLst/>
          </a:prstGeom>
        </p:spPr>
        <p:txBody>
          <a:bodyPr wrap="square">
            <a:spAutoFit/>
          </a:bodyPr>
          <a:lstStyle/>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OCDE. (2007). </a:t>
            </a:r>
            <a:r>
              <a:rPr lang="fr-CA" sz="1100" i="1" dirty="0">
                <a:solidFill>
                  <a:schemeClr val="tx1">
                    <a:lumMod val="65000"/>
                    <a:lumOff val="35000"/>
                  </a:schemeClr>
                </a:solidFill>
                <a:latin typeface="Arial" panose="020B0604020202020204" pitchFamily="34" charset="0"/>
                <a:cs typeface="Arial" panose="020B0604020202020204" pitchFamily="34" charset="0"/>
              </a:rPr>
              <a:t>Petite enfance, grands défis II : Éducation et structures d’accueil</a:t>
            </a:r>
            <a:r>
              <a:rPr lang="fr-CA" sz="1100" dirty="0">
                <a:solidFill>
                  <a:schemeClr val="tx1">
                    <a:lumMod val="65000"/>
                    <a:lumOff val="35000"/>
                  </a:schemeClr>
                </a:solidFill>
                <a:latin typeface="Arial" panose="020B0604020202020204" pitchFamily="34" charset="0"/>
                <a:cs typeface="Arial" panose="020B0604020202020204" pitchFamily="34" charset="0"/>
              </a:rPr>
              <a:t>. Paris: OCDE.</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Pagani</a:t>
            </a:r>
            <a:r>
              <a:rPr lang="fr-CA" sz="1100" dirty="0">
                <a:solidFill>
                  <a:schemeClr val="tx1">
                    <a:lumMod val="65000"/>
                    <a:lumOff val="35000"/>
                  </a:schemeClr>
                </a:solidFill>
                <a:latin typeface="Arial" panose="020B0604020202020204" pitchFamily="34" charset="0"/>
                <a:cs typeface="Arial" panose="020B0604020202020204" pitchFamily="34" charset="0"/>
              </a:rPr>
              <a:t>, L., Fitzpatrick, C., Belleau, L. et </a:t>
            </a:r>
            <a:r>
              <a:rPr lang="fr-CA" sz="1100" dirty="0" err="1">
                <a:solidFill>
                  <a:schemeClr val="tx1">
                    <a:lumMod val="65000"/>
                    <a:lumOff val="35000"/>
                  </a:schemeClr>
                </a:solidFill>
                <a:latin typeface="Arial" panose="020B0604020202020204" pitchFamily="34" charset="0"/>
                <a:cs typeface="Arial" panose="020B0604020202020204" pitchFamily="34" charset="0"/>
              </a:rPr>
              <a:t>Janosz</a:t>
            </a:r>
            <a:r>
              <a:rPr lang="fr-CA" sz="1100" dirty="0">
                <a:solidFill>
                  <a:schemeClr val="tx1">
                    <a:lumMod val="65000"/>
                    <a:lumOff val="35000"/>
                  </a:schemeClr>
                </a:solidFill>
                <a:latin typeface="Arial" panose="020B0604020202020204" pitchFamily="34" charset="0"/>
                <a:cs typeface="Arial" panose="020B0604020202020204" pitchFamily="34" charset="0"/>
              </a:rPr>
              <a:t>, M. (2011). </a:t>
            </a:r>
            <a:r>
              <a:rPr lang="fr-CA" sz="1100" i="1" dirty="0">
                <a:solidFill>
                  <a:schemeClr val="tx1">
                    <a:lumMod val="65000"/>
                    <a:lumOff val="35000"/>
                  </a:schemeClr>
                </a:solidFill>
                <a:latin typeface="Arial" panose="020B0604020202020204" pitchFamily="34" charset="0"/>
                <a:cs typeface="Arial" panose="020B0604020202020204" pitchFamily="34" charset="0"/>
              </a:rPr>
              <a:t>Prédire la réussite scolaire des enfants en quatrième année à partir de leurs habiletés cognitives, comportementales et motrices à la maternelle</a:t>
            </a:r>
            <a:r>
              <a:rPr lang="fr-CA" sz="1100" dirty="0">
                <a:solidFill>
                  <a:schemeClr val="tx1">
                    <a:lumMod val="65000"/>
                    <a:lumOff val="35000"/>
                  </a:schemeClr>
                </a:solidFill>
                <a:latin typeface="Arial" panose="020B0604020202020204" pitchFamily="34" charset="0"/>
                <a:cs typeface="Arial" panose="020B0604020202020204" pitchFamily="34" charset="0"/>
              </a:rPr>
              <a:t>: Institut de la statistique du Québec.</a:t>
            </a: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Panofsky, C. P. (2003). The Relations of Learning and Student Social Class. </a:t>
            </a:r>
            <a:r>
              <a:rPr lang="en-CA" sz="1100" dirty="0" err="1">
                <a:solidFill>
                  <a:schemeClr val="tx1">
                    <a:lumMod val="65000"/>
                    <a:lumOff val="35000"/>
                  </a:schemeClr>
                </a:solidFill>
                <a:latin typeface="Arial" panose="020B0604020202020204" pitchFamily="34" charset="0"/>
                <a:cs typeface="Arial" panose="020B0604020202020204" pitchFamily="34" charset="0"/>
              </a:rPr>
              <a:t>dans</a:t>
            </a:r>
            <a:r>
              <a:rPr lang="en-CA" sz="1100" dirty="0">
                <a:solidFill>
                  <a:schemeClr val="tx1">
                    <a:lumMod val="65000"/>
                    <a:lumOff val="35000"/>
                  </a:schemeClr>
                </a:solidFill>
                <a:latin typeface="Arial" panose="020B0604020202020204" pitchFamily="34" charset="0"/>
                <a:cs typeface="Arial" panose="020B0604020202020204" pitchFamily="34" charset="0"/>
              </a:rPr>
              <a:t> A. </a:t>
            </a:r>
            <a:r>
              <a:rPr lang="en-CA" sz="1100" dirty="0" err="1">
                <a:solidFill>
                  <a:schemeClr val="tx1">
                    <a:lumMod val="65000"/>
                    <a:lumOff val="35000"/>
                  </a:schemeClr>
                </a:solidFill>
                <a:latin typeface="Arial" panose="020B0604020202020204" pitchFamily="34" charset="0"/>
                <a:cs typeface="Arial" panose="020B0604020202020204" pitchFamily="34" charset="0"/>
              </a:rPr>
              <a:t>Kozulin</a:t>
            </a:r>
            <a:r>
              <a:rPr lang="en-CA" sz="1100" dirty="0">
                <a:solidFill>
                  <a:schemeClr val="tx1">
                    <a:lumMod val="65000"/>
                    <a:lumOff val="35000"/>
                  </a:schemeClr>
                </a:solidFill>
                <a:latin typeface="Arial" panose="020B0604020202020204" pitchFamily="34" charset="0"/>
                <a:cs typeface="Arial" panose="020B0604020202020204" pitchFamily="34" charset="0"/>
              </a:rPr>
              <a:t>, B. </a:t>
            </a:r>
            <a:r>
              <a:rPr lang="en-CA" sz="1100" dirty="0" err="1">
                <a:solidFill>
                  <a:schemeClr val="tx1">
                    <a:lumMod val="65000"/>
                    <a:lumOff val="35000"/>
                  </a:schemeClr>
                </a:solidFill>
                <a:latin typeface="Arial" panose="020B0604020202020204" pitchFamily="34" charset="0"/>
                <a:cs typeface="Arial" panose="020B0604020202020204" pitchFamily="34" charset="0"/>
              </a:rPr>
              <a:t>Gindis</a:t>
            </a:r>
            <a:r>
              <a:rPr lang="en-CA" sz="1100" dirty="0">
                <a:solidFill>
                  <a:schemeClr val="tx1">
                    <a:lumMod val="65000"/>
                    <a:lumOff val="35000"/>
                  </a:schemeClr>
                </a:solidFill>
                <a:latin typeface="Arial" panose="020B0604020202020204" pitchFamily="34" charset="0"/>
                <a:cs typeface="Arial" panose="020B0604020202020204" pitchFamily="34" charset="0"/>
              </a:rPr>
              <a:t>, V. S. </a:t>
            </a:r>
            <a:r>
              <a:rPr lang="en-CA" sz="1100" dirty="0" err="1">
                <a:solidFill>
                  <a:schemeClr val="tx1">
                    <a:lumMod val="65000"/>
                    <a:lumOff val="35000"/>
                  </a:schemeClr>
                </a:solidFill>
                <a:latin typeface="Arial" panose="020B0604020202020204" pitchFamily="34" charset="0"/>
                <a:cs typeface="Arial" panose="020B0604020202020204" pitchFamily="34" charset="0"/>
              </a:rPr>
              <a:t>Ageyev</a:t>
            </a:r>
            <a:r>
              <a:rPr lang="en-CA" sz="1100" dirty="0">
                <a:solidFill>
                  <a:schemeClr val="tx1">
                    <a:lumMod val="65000"/>
                    <a:lumOff val="35000"/>
                  </a:schemeClr>
                </a:solidFill>
                <a:latin typeface="Arial" panose="020B0604020202020204" pitchFamily="34" charset="0"/>
                <a:cs typeface="Arial" panose="020B0604020202020204" pitchFamily="34" charset="0"/>
              </a:rPr>
              <a:t> et S. M. Miller (Eds.), </a:t>
            </a:r>
            <a:r>
              <a:rPr lang="en-CA" sz="1100" i="1" dirty="0">
                <a:solidFill>
                  <a:schemeClr val="tx1">
                    <a:lumMod val="65000"/>
                    <a:lumOff val="35000"/>
                  </a:schemeClr>
                </a:solidFill>
                <a:latin typeface="Arial" panose="020B0604020202020204" pitchFamily="34" charset="0"/>
                <a:cs typeface="Arial" panose="020B0604020202020204" pitchFamily="34" charset="0"/>
              </a:rPr>
              <a:t>Vygotsky’s Educational Theory in Cultural Context</a:t>
            </a:r>
            <a:r>
              <a:rPr lang="en-CA" sz="1100" dirty="0">
                <a:solidFill>
                  <a:schemeClr val="tx1">
                    <a:lumMod val="65000"/>
                    <a:lumOff val="35000"/>
                  </a:schemeClr>
                </a:solidFill>
                <a:latin typeface="Arial" panose="020B0604020202020204" pitchFamily="34" charset="0"/>
                <a:cs typeface="Arial" panose="020B0604020202020204" pitchFamily="34" charset="0"/>
              </a:rPr>
              <a:t> (pp. 411-431). New York: Cambridge University Press.</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Parker, A. et </a:t>
            </a:r>
            <a:r>
              <a:rPr lang="en-CA" sz="1100" dirty="0" err="1">
                <a:solidFill>
                  <a:schemeClr val="tx1">
                    <a:lumMod val="65000"/>
                    <a:lumOff val="35000"/>
                  </a:schemeClr>
                </a:solidFill>
                <a:latin typeface="Arial" panose="020B0604020202020204" pitchFamily="34" charset="0"/>
                <a:cs typeface="Arial" panose="020B0604020202020204" pitchFamily="34" charset="0"/>
              </a:rPr>
              <a:t>Neuharth</a:t>
            </a:r>
            <a:r>
              <a:rPr lang="en-CA" sz="1100" dirty="0">
                <a:solidFill>
                  <a:schemeClr val="tx1">
                    <a:lumMod val="65000"/>
                    <a:lumOff val="35000"/>
                  </a:schemeClr>
                </a:solidFill>
                <a:latin typeface="Arial" panose="020B0604020202020204" pitchFamily="34" charset="0"/>
                <a:cs typeface="Arial" panose="020B0604020202020204" pitchFamily="34" charset="0"/>
              </a:rPr>
              <a:t>-Pritchett, S. (2006). Developmentally appropriate practice in kindergarten: Factors shaping teacher beliefs and practice. </a:t>
            </a:r>
            <a:r>
              <a:rPr lang="en-CA" sz="1100" i="1" dirty="0">
                <a:solidFill>
                  <a:schemeClr val="tx1">
                    <a:lumMod val="65000"/>
                    <a:lumOff val="35000"/>
                  </a:schemeClr>
                </a:solidFill>
                <a:latin typeface="Arial" panose="020B0604020202020204" pitchFamily="34" charset="0"/>
                <a:cs typeface="Arial" panose="020B0604020202020204" pitchFamily="34" charset="0"/>
              </a:rPr>
              <a:t>Journal of research in childhood education, 21</a:t>
            </a:r>
            <a:r>
              <a:rPr lang="en-CA" sz="1100" dirty="0">
                <a:solidFill>
                  <a:schemeClr val="tx1">
                    <a:lumMod val="65000"/>
                    <a:lumOff val="35000"/>
                  </a:schemeClr>
                </a:solidFill>
                <a:latin typeface="Arial" panose="020B0604020202020204" pitchFamily="34" charset="0"/>
                <a:cs typeface="Arial" panose="020B0604020202020204" pitchFamily="34" charset="0"/>
              </a:rPr>
              <a:t>(1), 65-78.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Pellegrini, A. et </a:t>
            </a:r>
            <a:r>
              <a:rPr lang="en-CA" sz="1100" dirty="0" err="1">
                <a:solidFill>
                  <a:schemeClr val="tx1">
                    <a:lumMod val="65000"/>
                    <a:lumOff val="35000"/>
                  </a:schemeClr>
                </a:solidFill>
                <a:latin typeface="Arial" panose="020B0604020202020204" pitchFamily="34" charset="0"/>
                <a:cs typeface="Arial" panose="020B0604020202020204" pitchFamily="34" charset="0"/>
              </a:rPr>
              <a:t>Galda</a:t>
            </a:r>
            <a:r>
              <a:rPr lang="en-CA" sz="1100" dirty="0">
                <a:solidFill>
                  <a:schemeClr val="tx1">
                    <a:lumMod val="65000"/>
                    <a:lumOff val="35000"/>
                  </a:schemeClr>
                </a:solidFill>
                <a:latin typeface="Arial" panose="020B0604020202020204" pitchFamily="34" charset="0"/>
                <a:cs typeface="Arial" panose="020B0604020202020204" pitchFamily="34" charset="0"/>
              </a:rPr>
              <a:t>, L. (2000). Children’s pretend play and literacy. </a:t>
            </a:r>
            <a:r>
              <a:rPr lang="en-CA" sz="1100" dirty="0" err="1">
                <a:solidFill>
                  <a:schemeClr val="tx1">
                    <a:lumMod val="65000"/>
                    <a:lumOff val="35000"/>
                  </a:schemeClr>
                </a:solidFill>
                <a:latin typeface="Arial" panose="020B0604020202020204" pitchFamily="34" charset="0"/>
                <a:cs typeface="Arial" panose="020B0604020202020204" pitchFamily="34" charset="0"/>
              </a:rPr>
              <a:t>dans</a:t>
            </a:r>
            <a:r>
              <a:rPr lang="en-CA" sz="1100" dirty="0">
                <a:solidFill>
                  <a:schemeClr val="tx1">
                    <a:lumMod val="65000"/>
                    <a:lumOff val="35000"/>
                  </a:schemeClr>
                </a:solidFill>
                <a:latin typeface="Arial" panose="020B0604020202020204" pitchFamily="34" charset="0"/>
                <a:cs typeface="Arial" panose="020B0604020202020204" pitchFamily="34" charset="0"/>
              </a:rPr>
              <a:t> D. Strickland et L. M. Morrow (Eds.), </a:t>
            </a:r>
            <a:r>
              <a:rPr lang="en-CA" sz="1100" i="1" dirty="0">
                <a:solidFill>
                  <a:schemeClr val="tx1">
                    <a:lumMod val="65000"/>
                    <a:lumOff val="35000"/>
                  </a:schemeClr>
                </a:solidFill>
                <a:latin typeface="Arial" panose="020B0604020202020204" pitchFamily="34" charset="0"/>
                <a:cs typeface="Arial" panose="020B0604020202020204" pitchFamily="34" charset="0"/>
              </a:rPr>
              <a:t>Beginning reading and writing</a:t>
            </a:r>
            <a:r>
              <a:rPr lang="en-CA" sz="1100" dirty="0">
                <a:solidFill>
                  <a:schemeClr val="tx1">
                    <a:lumMod val="65000"/>
                    <a:lumOff val="35000"/>
                  </a:schemeClr>
                </a:solidFill>
                <a:latin typeface="Arial" panose="020B0604020202020204" pitchFamily="34" charset="0"/>
                <a:cs typeface="Arial" panose="020B0604020202020204" pitchFamily="34" charset="0"/>
              </a:rPr>
              <a:t> (pp. 58-65). New York: Teacher college press.</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Pyle, A. et </a:t>
            </a:r>
            <a:r>
              <a:rPr lang="en-CA" sz="1100" dirty="0" err="1">
                <a:solidFill>
                  <a:schemeClr val="tx1">
                    <a:lumMod val="65000"/>
                    <a:lumOff val="35000"/>
                  </a:schemeClr>
                </a:solidFill>
                <a:latin typeface="Arial" panose="020B0604020202020204" pitchFamily="34" charset="0"/>
                <a:cs typeface="Arial" panose="020B0604020202020204" pitchFamily="34" charset="0"/>
              </a:rPr>
              <a:t>Danniels</a:t>
            </a:r>
            <a:r>
              <a:rPr lang="en-CA" sz="1100" dirty="0">
                <a:solidFill>
                  <a:schemeClr val="tx1">
                    <a:lumMod val="65000"/>
                    <a:lumOff val="35000"/>
                  </a:schemeClr>
                </a:solidFill>
                <a:latin typeface="Arial" panose="020B0604020202020204" pitchFamily="34" charset="0"/>
                <a:cs typeface="Arial" panose="020B0604020202020204" pitchFamily="34" charset="0"/>
              </a:rPr>
              <a:t>, E. (2017). A continuum of play-based learning: The role of the teacher in play-based pedagogy and the fear of hijacking play. </a:t>
            </a:r>
            <a:r>
              <a:rPr lang="en-CA" sz="1100" i="1" dirty="0">
                <a:solidFill>
                  <a:schemeClr val="tx1">
                    <a:lumMod val="65000"/>
                    <a:lumOff val="35000"/>
                  </a:schemeClr>
                </a:solidFill>
                <a:latin typeface="Arial" panose="020B0604020202020204" pitchFamily="34" charset="0"/>
                <a:cs typeface="Arial" panose="020B0604020202020204" pitchFamily="34" charset="0"/>
              </a:rPr>
              <a:t>Early Education and Development, 28</a:t>
            </a:r>
            <a:r>
              <a:rPr lang="en-CA" sz="1100" dirty="0">
                <a:solidFill>
                  <a:schemeClr val="tx1">
                    <a:lumMod val="65000"/>
                    <a:lumOff val="35000"/>
                  </a:schemeClr>
                </a:solidFill>
                <a:latin typeface="Arial" panose="020B0604020202020204" pitchFamily="34" charset="0"/>
                <a:cs typeface="Arial" panose="020B0604020202020204" pitchFamily="34" charset="0"/>
              </a:rPr>
              <a:t>(3), 274-289.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Pyle, A., </a:t>
            </a:r>
            <a:r>
              <a:rPr lang="en-CA" sz="1100" dirty="0" err="1">
                <a:solidFill>
                  <a:schemeClr val="tx1">
                    <a:lumMod val="65000"/>
                    <a:lumOff val="35000"/>
                  </a:schemeClr>
                </a:solidFill>
                <a:latin typeface="Arial" panose="020B0604020202020204" pitchFamily="34" charset="0"/>
                <a:cs typeface="Arial" panose="020B0604020202020204" pitchFamily="34" charset="0"/>
              </a:rPr>
              <a:t>Prioletta</a:t>
            </a:r>
            <a:r>
              <a:rPr lang="en-CA" sz="1100" dirty="0">
                <a:solidFill>
                  <a:schemeClr val="tx1">
                    <a:lumMod val="65000"/>
                    <a:lumOff val="35000"/>
                  </a:schemeClr>
                </a:solidFill>
                <a:latin typeface="Arial" panose="020B0604020202020204" pitchFamily="34" charset="0"/>
                <a:cs typeface="Arial" panose="020B0604020202020204" pitchFamily="34" charset="0"/>
              </a:rPr>
              <a:t>, J. et </a:t>
            </a:r>
            <a:r>
              <a:rPr lang="en-CA" sz="1100" dirty="0" err="1">
                <a:solidFill>
                  <a:schemeClr val="tx1">
                    <a:lumMod val="65000"/>
                    <a:lumOff val="35000"/>
                  </a:schemeClr>
                </a:solidFill>
                <a:latin typeface="Arial" panose="020B0604020202020204" pitchFamily="34" charset="0"/>
                <a:cs typeface="Arial" panose="020B0604020202020204" pitchFamily="34" charset="0"/>
              </a:rPr>
              <a:t>Poliszczuk</a:t>
            </a:r>
            <a:r>
              <a:rPr lang="en-CA" sz="1100" dirty="0">
                <a:solidFill>
                  <a:schemeClr val="tx1">
                    <a:lumMod val="65000"/>
                    <a:lumOff val="35000"/>
                  </a:schemeClr>
                </a:solidFill>
                <a:latin typeface="Arial" panose="020B0604020202020204" pitchFamily="34" charset="0"/>
                <a:cs typeface="Arial" panose="020B0604020202020204" pitchFamily="34" charset="0"/>
              </a:rPr>
              <a:t>, D. (2017). The Play-Literacy Interface in Full-day Kindergarten Classrooms. </a:t>
            </a:r>
            <a:r>
              <a:rPr lang="en-CA" sz="1100" i="1" dirty="0">
                <a:solidFill>
                  <a:schemeClr val="tx1">
                    <a:lumMod val="65000"/>
                    <a:lumOff val="35000"/>
                  </a:schemeClr>
                </a:solidFill>
                <a:latin typeface="Arial" panose="020B0604020202020204" pitchFamily="34" charset="0"/>
                <a:cs typeface="Arial" panose="020B0604020202020204" pitchFamily="34" charset="0"/>
              </a:rPr>
              <a:t>Early Childhood Education Journal</a:t>
            </a:r>
            <a:r>
              <a:rPr lang="en-CA" sz="1100" dirty="0">
                <a:solidFill>
                  <a:schemeClr val="tx1">
                    <a:lumMod val="65000"/>
                    <a:lumOff val="35000"/>
                  </a:schemeClr>
                </a:solidFill>
                <a:latin typeface="Arial" panose="020B0604020202020204" pitchFamily="34" charset="0"/>
                <a:cs typeface="Arial" panose="020B0604020202020204" pitchFamily="34" charset="0"/>
              </a:rPr>
              <a:t>, 1-11.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Roskos</a:t>
            </a:r>
            <a:r>
              <a:rPr lang="en-CA" sz="1100" dirty="0">
                <a:solidFill>
                  <a:schemeClr val="tx1">
                    <a:lumMod val="65000"/>
                    <a:lumOff val="35000"/>
                  </a:schemeClr>
                </a:solidFill>
                <a:latin typeface="Arial" panose="020B0604020202020204" pitchFamily="34" charset="0"/>
                <a:cs typeface="Arial" panose="020B0604020202020204" pitchFamily="34" charset="0"/>
              </a:rPr>
              <a:t>, K. et Christie, J. (2013). Gaining Ground in Understanding the Play-Literacy Relationship. </a:t>
            </a:r>
            <a:r>
              <a:rPr lang="en-CA" sz="1100" i="1" dirty="0">
                <a:solidFill>
                  <a:schemeClr val="tx1">
                    <a:lumMod val="65000"/>
                    <a:lumOff val="35000"/>
                  </a:schemeClr>
                </a:solidFill>
                <a:latin typeface="Arial" panose="020B0604020202020204" pitchFamily="34" charset="0"/>
                <a:cs typeface="Arial" panose="020B0604020202020204" pitchFamily="34" charset="0"/>
              </a:rPr>
              <a:t>American Journal of Play, 6</a:t>
            </a:r>
            <a:r>
              <a:rPr lang="en-CA" sz="1100" dirty="0">
                <a:solidFill>
                  <a:schemeClr val="tx1">
                    <a:lumMod val="65000"/>
                    <a:lumOff val="35000"/>
                  </a:schemeClr>
                </a:solidFill>
                <a:latin typeface="Arial" panose="020B0604020202020204" pitchFamily="34" charset="0"/>
                <a:cs typeface="Arial" panose="020B0604020202020204" pitchFamily="34" charset="0"/>
              </a:rPr>
              <a:t>(1), 82-97.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Stipek, D. (2006). No child left behind comes to preschool. </a:t>
            </a:r>
            <a:r>
              <a:rPr lang="en-CA" sz="1100" i="1" dirty="0">
                <a:solidFill>
                  <a:schemeClr val="tx1">
                    <a:lumMod val="65000"/>
                    <a:lumOff val="35000"/>
                  </a:schemeClr>
                </a:solidFill>
                <a:latin typeface="Arial" panose="020B0604020202020204" pitchFamily="34" charset="0"/>
                <a:cs typeface="Arial" panose="020B0604020202020204" pitchFamily="34" charset="0"/>
              </a:rPr>
              <a:t>The Elementary School Journal, 106</a:t>
            </a:r>
            <a:r>
              <a:rPr lang="en-CA" sz="1100" dirty="0">
                <a:solidFill>
                  <a:schemeClr val="tx1">
                    <a:lumMod val="65000"/>
                    <a:lumOff val="35000"/>
                  </a:schemeClr>
                </a:solidFill>
                <a:latin typeface="Arial" panose="020B0604020202020204" pitchFamily="34" charset="0"/>
                <a:cs typeface="Arial" panose="020B0604020202020204" pitchFamily="34" charset="0"/>
              </a:rPr>
              <a:t>(5), 455-466.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Stone, S. J. et Stone, B. A. (2015). Play and early literacy: An analysis of kindergarten children’s scaffolding during symbolic play transformations. </a:t>
            </a:r>
            <a:r>
              <a:rPr lang="en-CA" sz="1100" i="1" dirty="0">
                <a:solidFill>
                  <a:schemeClr val="tx1">
                    <a:lumMod val="65000"/>
                    <a:lumOff val="35000"/>
                  </a:schemeClr>
                </a:solidFill>
                <a:latin typeface="Arial" panose="020B0604020202020204" pitchFamily="34" charset="0"/>
                <a:cs typeface="Arial" panose="020B0604020202020204" pitchFamily="34" charset="0"/>
              </a:rPr>
              <a:t>The International Journal of Holistic Early Learning and Development, 2</a:t>
            </a:r>
            <a:r>
              <a:rPr lang="en-CA" sz="1100" dirty="0">
                <a:solidFill>
                  <a:schemeClr val="tx1">
                    <a:lumMod val="65000"/>
                    <a:lumOff val="35000"/>
                  </a:schemeClr>
                </a:solidFill>
                <a:latin typeface="Arial" panose="020B0604020202020204" pitchFamily="34" charset="0"/>
                <a:cs typeface="Arial" panose="020B0604020202020204" pitchFamily="34" charset="0"/>
              </a:rPr>
              <a:t>, 3-16.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Thériault</a:t>
            </a:r>
            <a:r>
              <a:rPr lang="en-CA" sz="1100" dirty="0">
                <a:solidFill>
                  <a:schemeClr val="tx1">
                    <a:lumMod val="65000"/>
                    <a:lumOff val="35000"/>
                  </a:schemeClr>
                </a:solidFill>
                <a:latin typeface="Arial" panose="020B0604020202020204" pitchFamily="34" charset="0"/>
                <a:cs typeface="Arial" panose="020B0604020202020204" pitchFamily="34" charset="0"/>
              </a:rPr>
              <a:t>, J. (1996). </a:t>
            </a:r>
            <a:r>
              <a:rPr lang="fr-CA" sz="1100" i="1" dirty="0">
                <a:solidFill>
                  <a:schemeClr val="tx1">
                    <a:lumMod val="65000"/>
                    <a:lumOff val="35000"/>
                  </a:schemeClr>
                </a:solidFill>
                <a:latin typeface="Arial" panose="020B0604020202020204" pitchFamily="34" charset="0"/>
                <a:cs typeface="Arial" panose="020B0604020202020204" pitchFamily="34" charset="0"/>
              </a:rPr>
              <a:t>J'apprends à lire... aidez-moi!: comment l'enfant s' apprend à lire et à écrire</a:t>
            </a:r>
            <a:r>
              <a:rPr lang="fr-CA" sz="1100" dirty="0">
                <a:solidFill>
                  <a:schemeClr val="tx1">
                    <a:lumMod val="65000"/>
                    <a:lumOff val="35000"/>
                  </a:schemeClr>
                </a:solidFill>
                <a:latin typeface="Arial" panose="020B0604020202020204" pitchFamily="34" charset="0"/>
                <a:cs typeface="Arial" panose="020B0604020202020204" pitchFamily="34" charset="0"/>
              </a:rPr>
              <a:t>: Éditions Logiques.</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Thériault, J. (2000). </a:t>
            </a:r>
            <a:r>
              <a:rPr lang="fr-CA" sz="1100" i="1" dirty="0">
                <a:solidFill>
                  <a:schemeClr val="tx1">
                    <a:lumMod val="65000"/>
                    <a:lumOff val="35000"/>
                  </a:schemeClr>
                </a:solidFill>
                <a:latin typeface="Arial" panose="020B0604020202020204" pitchFamily="34" charset="0"/>
                <a:cs typeface="Arial" panose="020B0604020202020204" pitchFamily="34" charset="0"/>
              </a:rPr>
              <a:t>L'émergence de l'écrit ou L'éveil du jeune enfant à la lecture et à l'écriture</a:t>
            </a:r>
            <a:r>
              <a:rPr lang="fr-CA" sz="1100" dirty="0">
                <a:solidFill>
                  <a:schemeClr val="tx1">
                    <a:lumMod val="65000"/>
                    <a:lumOff val="35000"/>
                  </a:schemeClr>
                </a:solidFill>
                <a:latin typeface="Arial" panose="020B0604020202020204" pitchFamily="34" charset="0"/>
                <a:cs typeface="Arial" panose="020B0604020202020204" pitchFamily="34" charset="0"/>
              </a:rPr>
              <a:t>: Ministère de l'éducation.</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Thériault, P. (2008). </a:t>
            </a:r>
            <a:r>
              <a:rPr lang="fr-CA" sz="1100" i="1" dirty="0">
                <a:solidFill>
                  <a:schemeClr val="tx1">
                    <a:lumMod val="65000"/>
                    <a:lumOff val="35000"/>
                  </a:schemeClr>
                </a:solidFill>
                <a:latin typeface="Arial" panose="020B0604020202020204" pitchFamily="34" charset="0"/>
                <a:cs typeface="Arial" panose="020B0604020202020204" pitchFamily="34" charset="0"/>
              </a:rPr>
              <a:t>Savoirs et interventions éducatives d'enseignantes de la maternelle quatre ans en milieux défavorisés concernant le développement de la conscience de l'écrit.</a:t>
            </a:r>
            <a:r>
              <a:rPr lang="fr-CA" sz="1100" dirty="0">
                <a:solidFill>
                  <a:schemeClr val="tx1">
                    <a:lumMod val="65000"/>
                    <a:lumOff val="35000"/>
                  </a:schemeClr>
                </a:solidFill>
                <a:latin typeface="Arial" panose="020B0604020202020204" pitchFamily="34" charset="0"/>
                <a:cs typeface="Arial" panose="020B0604020202020204" pitchFamily="34" charset="0"/>
              </a:rPr>
              <a:t> (Doctorat en éducation Thèse), Université du Québec à Montréal, Montréal.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Thériault, P. (2010). Développement de la conscience de l’écrit: interventions éducatives d’enseignantes de la maternelle quatre ans en milieux défavorisés. </a:t>
            </a:r>
            <a:r>
              <a:rPr lang="fr-CA" sz="1100" i="1" dirty="0">
                <a:solidFill>
                  <a:schemeClr val="tx1">
                    <a:lumMod val="65000"/>
                    <a:lumOff val="35000"/>
                  </a:schemeClr>
                </a:solidFill>
                <a:latin typeface="Arial" panose="020B0604020202020204" pitchFamily="34" charset="0"/>
                <a:cs typeface="Arial" panose="020B0604020202020204" pitchFamily="34" charset="0"/>
              </a:rPr>
              <a:t>McGill Journal of </a:t>
            </a:r>
            <a:r>
              <a:rPr lang="fr-CA" sz="1100" i="1" dirty="0" err="1">
                <a:solidFill>
                  <a:schemeClr val="tx1">
                    <a:lumMod val="65000"/>
                    <a:lumOff val="35000"/>
                  </a:schemeClr>
                </a:solidFill>
                <a:latin typeface="Arial" panose="020B0604020202020204" pitchFamily="34" charset="0"/>
                <a:cs typeface="Arial" panose="020B0604020202020204" pitchFamily="34" charset="0"/>
              </a:rPr>
              <a:t>Education</a:t>
            </a:r>
            <a:r>
              <a:rPr lang="fr-CA" sz="1100" i="1" dirty="0">
                <a:solidFill>
                  <a:schemeClr val="tx1">
                    <a:lumMod val="65000"/>
                    <a:lumOff val="35000"/>
                  </a:schemeClr>
                </a:solidFill>
                <a:latin typeface="Arial" panose="020B0604020202020204" pitchFamily="34" charset="0"/>
                <a:cs typeface="Arial" panose="020B0604020202020204" pitchFamily="34" charset="0"/>
              </a:rPr>
              <a:t>/Revue des sciences de l'éducation de McGill, 45</a:t>
            </a:r>
            <a:r>
              <a:rPr lang="fr-CA" sz="1100" dirty="0">
                <a:solidFill>
                  <a:schemeClr val="tx1">
                    <a:lumMod val="65000"/>
                    <a:lumOff val="35000"/>
                  </a:schemeClr>
                </a:solidFill>
                <a:latin typeface="Arial" panose="020B0604020202020204" pitchFamily="34" charset="0"/>
                <a:cs typeface="Arial" panose="020B0604020202020204" pitchFamily="34" charset="0"/>
              </a:rPr>
              <a:t>(3), 371-392. </a:t>
            </a:r>
          </a:p>
        </p:txBody>
      </p:sp>
    </p:spTree>
    <p:extLst>
      <p:ext uri="{BB962C8B-B14F-4D97-AF65-F5344CB8AC3E}">
        <p14:creationId xmlns:p14="http://schemas.microsoft.com/office/powerpoint/2010/main" val="494583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41</a:t>
            </a:fld>
            <a:endParaRPr lang="en-US" dirty="0"/>
          </a:p>
        </p:txBody>
      </p:sp>
      <p:sp>
        <p:nvSpPr>
          <p:cNvPr id="4" name="Titre 1">
            <a:extLst>
              <a:ext uri="{FF2B5EF4-FFF2-40B4-BE49-F238E27FC236}">
                <a16:creationId xmlns:a16="http://schemas.microsoft.com/office/drawing/2014/main" id="{3112FA00-C70B-4358-AE82-89AF8E97C272}"/>
              </a:ext>
            </a:extLst>
          </p:cNvPr>
          <p:cNvSpPr>
            <a:spLocks noGrp="1"/>
          </p:cNvSpPr>
          <p:nvPr>
            <p:ph type="title"/>
          </p:nvPr>
        </p:nvSpPr>
        <p:spPr>
          <a:xfrm>
            <a:off x="1475656" y="468082"/>
            <a:ext cx="7152803" cy="960668"/>
          </a:xfrm>
        </p:spPr>
        <p:txBody>
          <a:bodyPr/>
          <a:lstStyle/>
          <a:p>
            <a:r>
              <a:rPr lang="fr-CA" sz="2400" dirty="0"/>
              <a:t>Références</a:t>
            </a:r>
          </a:p>
        </p:txBody>
      </p:sp>
      <p:sp>
        <p:nvSpPr>
          <p:cNvPr id="5" name="Rectangle 4">
            <a:extLst>
              <a:ext uri="{FF2B5EF4-FFF2-40B4-BE49-F238E27FC236}">
                <a16:creationId xmlns:a16="http://schemas.microsoft.com/office/drawing/2014/main" id="{F774BCBF-5B92-483A-B9D4-C1622515C2EC}"/>
              </a:ext>
            </a:extLst>
          </p:cNvPr>
          <p:cNvSpPr/>
          <p:nvPr/>
        </p:nvSpPr>
        <p:spPr>
          <a:xfrm>
            <a:off x="155948" y="998310"/>
            <a:ext cx="8832104" cy="4154984"/>
          </a:xfrm>
          <a:prstGeom prst="rect">
            <a:avLst/>
          </a:prstGeom>
        </p:spPr>
        <p:txBody>
          <a:bodyPr wrap="square">
            <a:spAutoFit/>
          </a:bodyPr>
          <a:lstStyle/>
          <a:p>
            <a:pPr marL="450850" indent="-450850"/>
            <a:r>
              <a:rPr lang="en-CA" sz="1100" dirty="0" err="1">
                <a:solidFill>
                  <a:schemeClr val="tx1">
                    <a:lumMod val="65000"/>
                    <a:lumOff val="35000"/>
                  </a:schemeClr>
                </a:solidFill>
                <a:latin typeface="Arial" panose="020B0604020202020204" pitchFamily="34" charset="0"/>
                <a:cs typeface="Arial" panose="020B0604020202020204" pitchFamily="34" charset="0"/>
              </a:rPr>
              <a:t>Vukelich</a:t>
            </a:r>
            <a:r>
              <a:rPr lang="en-CA" sz="1100" dirty="0">
                <a:solidFill>
                  <a:schemeClr val="tx1">
                    <a:lumMod val="65000"/>
                    <a:lumOff val="35000"/>
                  </a:schemeClr>
                </a:solidFill>
                <a:latin typeface="Arial" panose="020B0604020202020204" pitchFamily="34" charset="0"/>
                <a:cs typeface="Arial" panose="020B0604020202020204" pitchFamily="34" charset="0"/>
              </a:rPr>
              <a:t>, C. (1993). Play: A context for exploring the functions, features, and meaning of writing with peers. </a:t>
            </a:r>
            <a:r>
              <a:rPr lang="fr-CA" sz="1100" i="1" dirty="0" err="1">
                <a:solidFill>
                  <a:schemeClr val="tx1">
                    <a:lumMod val="65000"/>
                    <a:lumOff val="35000"/>
                  </a:schemeClr>
                </a:solidFill>
                <a:latin typeface="Arial" panose="020B0604020202020204" pitchFamily="34" charset="0"/>
                <a:cs typeface="Arial" panose="020B0604020202020204" pitchFamily="34" charset="0"/>
              </a:rPr>
              <a:t>Language</a:t>
            </a:r>
            <a:r>
              <a:rPr lang="fr-CA" sz="1100" i="1" dirty="0">
                <a:solidFill>
                  <a:schemeClr val="tx1">
                    <a:lumMod val="65000"/>
                    <a:lumOff val="35000"/>
                  </a:schemeClr>
                </a:solidFill>
                <a:latin typeface="Arial" panose="020B0604020202020204" pitchFamily="34" charset="0"/>
                <a:cs typeface="Arial" panose="020B0604020202020204" pitchFamily="34" charset="0"/>
              </a:rPr>
              <a:t> Arts, 70</a:t>
            </a:r>
            <a:r>
              <a:rPr lang="fr-CA" sz="1100" dirty="0">
                <a:solidFill>
                  <a:schemeClr val="tx1">
                    <a:lumMod val="65000"/>
                    <a:lumOff val="35000"/>
                  </a:schemeClr>
                </a:solidFill>
                <a:latin typeface="Arial" panose="020B0604020202020204" pitchFamily="34" charset="0"/>
                <a:cs typeface="Arial" panose="020B0604020202020204" pitchFamily="34" charset="0"/>
              </a:rPr>
              <a:t>, 386-392.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Vygotsky, L. S. (1928/2011). Le développement culturel de l'enfant. dans F. Yvon et Y. </a:t>
            </a:r>
            <a:r>
              <a:rPr lang="fr-CA" sz="1100" dirty="0" err="1">
                <a:solidFill>
                  <a:schemeClr val="tx1">
                    <a:lumMod val="65000"/>
                    <a:lumOff val="35000"/>
                  </a:schemeClr>
                </a:solidFill>
                <a:latin typeface="Arial" panose="020B0604020202020204" pitchFamily="34" charset="0"/>
                <a:cs typeface="Arial" panose="020B0604020202020204" pitchFamily="34" charset="0"/>
              </a:rPr>
              <a:t>Zinchenko</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Vygotsky, une théorie du développement et de l’éducation</a:t>
            </a:r>
            <a:r>
              <a:rPr lang="fr-CA" sz="1100" dirty="0">
                <a:solidFill>
                  <a:schemeClr val="tx1">
                    <a:lumMod val="65000"/>
                    <a:lumOff val="35000"/>
                  </a:schemeClr>
                </a:solidFill>
                <a:latin typeface="Arial" panose="020B0604020202020204" pitchFamily="34" charset="0"/>
                <a:cs typeface="Arial" panose="020B0604020202020204" pitchFamily="34" charset="0"/>
              </a:rPr>
              <a:t> (pp. 70-97): Faculté de psychologie de l'Université d'État de </a:t>
            </a:r>
            <a:r>
              <a:rPr lang="fr-CA" sz="1100" dirty="0" err="1">
                <a:solidFill>
                  <a:schemeClr val="tx1">
                    <a:lumMod val="65000"/>
                    <a:lumOff val="35000"/>
                  </a:schemeClr>
                </a:solidFill>
                <a:latin typeface="Arial" panose="020B0604020202020204" pitchFamily="34" charset="0"/>
                <a:cs typeface="Arial" panose="020B0604020202020204" pitchFamily="34" charset="0"/>
              </a:rPr>
              <a:t>Mouscou</a:t>
            </a:r>
            <a:r>
              <a:rPr lang="fr-CA" sz="1100" dirty="0">
                <a:solidFill>
                  <a:schemeClr val="tx1">
                    <a:lumMod val="65000"/>
                    <a:lumOff val="35000"/>
                  </a:schemeClr>
                </a:solidFill>
                <a:latin typeface="Arial" panose="020B0604020202020204" pitchFamily="34" charset="0"/>
                <a:cs typeface="Arial" panose="020B0604020202020204" pitchFamily="34" charset="0"/>
              </a:rPr>
              <a:t> Lomonossov MGU.</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Vygotsky, L. S. (1931/1983). </a:t>
            </a:r>
            <a:r>
              <a:rPr lang="fr-CA" sz="1100" dirty="0" err="1">
                <a:solidFill>
                  <a:schemeClr val="tx1">
                    <a:lumMod val="65000"/>
                    <a:lumOff val="35000"/>
                  </a:schemeClr>
                </a:solidFill>
                <a:latin typeface="Arial" panose="020B0604020202020204" pitchFamily="34" charset="0"/>
                <a:cs typeface="Arial" panose="020B0604020202020204" pitchFamily="34" charset="0"/>
              </a:rPr>
              <a:t>История</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развития</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высших</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пси</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хи-ческих</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функций</a:t>
            </a:r>
            <a:r>
              <a:rPr lang="fr-CA" sz="1100" dirty="0">
                <a:solidFill>
                  <a:schemeClr val="tx1">
                    <a:lumMod val="65000"/>
                    <a:lumOff val="35000"/>
                  </a:schemeClr>
                </a:solidFill>
                <a:latin typeface="Arial" panose="020B0604020202020204" pitchFamily="34" charset="0"/>
                <a:cs typeface="Arial" panose="020B0604020202020204" pitchFamily="34" charset="0"/>
              </a:rPr>
              <a:t> // </a:t>
            </a:r>
            <a:r>
              <a:rPr lang="fr-CA" sz="1100" dirty="0" err="1">
                <a:solidFill>
                  <a:schemeClr val="tx1">
                    <a:lumMod val="65000"/>
                    <a:lumOff val="35000"/>
                  </a:schemeClr>
                </a:solidFill>
                <a:latin typeface="Arial" panose="020B0604020202020204" pitchFamily="34" charset="0"/>
                <a:cs typeface="Arial" panose="020B0604020202020204" pitchFamily="34" charset="0"/>
              </a:rPr>
              <a:t>Собр</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соч</a:t>
            </a:r>
            <a:r>
              <a:rPr lang="fr-CA" sz="1100" dirty="0">
                <a:solidFill>
                  <a:schemeClr val="tx1">
                    <a:lumMod val="65000"/>
                    <a:lumOff val="35000"/>
                  </a:schemeClr>
                </a:solidFill>
                <a:latin typeface="Arial" panose="020B0604020202020204" pitchFamily="34" charset="0"/>
                <a:cs typeface="Arial" panose="020B0604020202020204" pitchFamily="34" charset="0"/>
              </a:rPr>
              <a:t>.: В 6 т. М.: </a:t>
            </a:r>
            <a:r>
              <a:rPr lang="fr-CA" sz="1100" dirty="0" err="1">
                <a:solidFill>
                  <a:schemeClr val="tx1">
                    <a:lumMod val="65000"/>
                    <a:lumOff val="35000"/>
                  </a:schemeClr>
                </a:solidFill>
                <a:latin typeface="Arial" panose="020B0604020202020204" pitchFamily="34" charset="0"/>
                <a:cs typeface="Arial" panose="020B0604020202020204" pitchFamily="34" charset="0"/>
              </a:rPr>
              <a:t>Педагогика</a:t>
            </a:r>
            <a:r>
              <a:rPr lang="fr-CA" sz="1100" dirty="0">
                <a:solidFill>
                  <a:schemeClr val="tx1">
                    <a:lumMod val="65000"/>
                    <a:lumOff val="35000"/>
                  </a:schemeClr>
                </a:solidFill>
                <a:latin typeface="Arial" panose="020B0604020202020204" pitchFamily="34" charset="0"/>
                <a:cs typeface="Arial" panose="020B0604020202020204" pitchFamily="34" charset="0"/>
              </a:rPr>
              <a:t>. Т</a:t>
            </a:r>
            <a:r>
              <a:rPr lang="en-CA" sz="1100" dirty="0">
                <a:solidFill>
                  <a:schemeClr val="tx1">
                    <a:lumMod val="65000"/>
                    <a:lumOff val="35000"/>
                  </a:schemeClr>
                </a:solidFill>
                <a:latin typeface="Arial" panose="020B0604020202020204" pitchFamily="34" charset="0"/>
                <a:cs typeface="Arial" panose="020B0604020202020204" pitchFamily="34" charset="0"/>
              </a:rPr>
              <a:t>. 3,</a:t>
            </a:r>
            <a:r>
              <a:rPr lang="fr-CA" sz="1100" dirty="0">
                <a:solidFill>
                  <a:schemeClr val="tx1">
                    <a:lumMod val="65000"/>
                    <a:lumOff val="35000"/>
                  </a:schemeClr>
                </a:solidFill>
                <a:latin typeface="Arial" panose="020B0604020202020204" pitchFamily="34" charset="0"/>
                <a:cs typeface="Arial" panose="020B0604020202020204" pitchFamily="34" charset="0"/>
              </a:rPr>
              <a:t>с</a:t>
            </a:r>
            <a:r>
              <a:rPr lang="en-CA" sz="1100" dirty="0">
                <a:solidFill>
                  <a:schemeClr val="tx1">
                    <a:lumMod val="65000"/>
                    <a:lumOff val="35000"/>
                  </a:schemeClr>
                </a:solidFill>
                <a:latin typeface="Arial" panose="020B0604020202020204" pitchFamily="34" charset="0"/>
                <a:cs typeface="Arial" panose="020B0604020202020204" pitchFamily="34" charset="0"/>
              </a:rPr>
              <a:t>. 5-328. [History of the Development of the Higher Mental Functions]. </a:t>
            </a:r>
            <a:r>
              <a:rPr lang="en-CA" sz="1100" dirty="0" err="1">
                <a:solidFill>
                  <a:schemeClr val="tx1">
                    <a:lumMod val="65000"/>
                    <a:lumOff val="35000"/>
                  </a:schemeClr>
                </a:solidFill>
                <a:latin typeface="Arial" panose="020B0604020202020204" pitchFamily="34" charset="0"/>
                <a:cs typeface="Arial" panose="020B0604020202020204" pitchFamily="34" charset="0"/>
              </a:rPr>
              <a:t>dans</a:t>
            </a:r>
            <a:r>
              <a:rPr lang="en-CA" sz="1100" dirty="0">
                <a:solidFill>
                  <a:schemeClr val="tx1">
                    <a:lumMod val="65000"/>
                    <a:lumOff val="35000"/>
                  </a:schemeClr>
                </a:solidFill>
                <a:latin typeface="Arial" panose="020B0604020202020204" pitchFamily="34" charset="0"/>
                <a:cs typeface="Arial" panose="020B0604020202020204" pitchFamily="34" charset="0"/>
              </a:rPr>
              <a:t> R. W. </a:t>
            </a:r>
            <a:r>
              <a:rPr lang="en-CA" sz="1100" dirty="0" err="1">
                <a:solidFill>
                  <a:schemeClr val="tx1">
                    <a:lumMod val="65000"/>
                    <a:lumOff val="35000"/>
                  </a:schemeClr>
                </a:solidFill>
                <a:latin typeface="Arial" panose="020B0604020202020204" pitchFamily="34" charset="0"/>
                <a:cs typeface="Arial" panose="020B0604020202020204" pitchFamily="34" charset="0"/>
              </a:rPr>
              <a:t>Rieber</a:t>
            </a:r>
            <a:r>
              <a:rPr lang="en-CA" sz="1100" dirty="0">
                <a:solidFill>
                  <a:schemeClr val="tx1">
                    <a:lumMod val="65000"/>
                    <a:lumOff val="35000"/>
                  </a:schemeClr>
                </a:solidFill>
                <a:latin typeface="Arial" panose="020B0604020202020204" pitchFamily="34" charset="0"/>
                <a:cs typeface="Arial" panose="020B0604020202020204" pitchFamily="34" charset="0"/>
              </a:rPr>
              <a:t> (Dir.), </a:t>
            </a:r>
            <a:r>
              <a:rPr lang="en-CA" sz="1100" i="1" dirty="0">
                <a:solidFill>
                  <a:schemeClr val="tx1">
                    <a:lumMod val="65000"/>
                    <a:lumOff val="35000"/>
                  </a:schemeClr>
                </a:solidFill>
                <a:latin typeface="Arial" panose="020B0604020202020204" pitchFamily="34" charset="0"/>
                <a:cs typeface="Arial" panose="020B0604020202020204" pitchFamily="34" charset="0"/>
              </a:rPr>
              <a:t>The Collected Works of Vygotsky</a:t>
            </a:r>
            <a:r>
              <a:rPr lang="en-CA" sz="1100" dirty="0">
                <a:solidFill>
                  <a:schemeClr val="tx1">
                    <a:lumMod val="65000"/>
                    <a:lumOff val="35000"/>
                  </a:schemeClr>
                </a:solidFill>
                <a:latin typeface="Arial" panose="020B0604020202020204" pitchFamily="34" charset="0"/>
                <a:cs typeface="Arial" panose="020B0604020202020204" pitchFamily="34" charset="0"/>
              </a:rPr>
              <a:t> (Vol. 4, pp. 1-251). New York: Plenum Press.</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Vygotsky, L. S. (1933/1966). Play and its role in the mental development of the child. </a:t>
            </a:r>
            <a:r>
              <a:rPr lang="fr-CA" sz="1100" i="1" dirty="0">
                <a:solidFill>
                  <a:schemeClr val="tx1">
                    <a:lumMod val="65000"/>
                    <a:lumOff val="35000"/>
                  </a:schemeClr>
                </a:solidFill>
                <a:latin typeface="Arial" panose="020B0604020202020204" pitchFamily="34" charset="0"/>
                <a:cs typeface="Arial" panose="020B0604020202020204" pitchFamily="34" charset="0"/>
              </a:rPr>
              <a:t>Soviet </a:t>
            </a:r>
            <a:r>
              <a:rPr lang="fr-CA" sz="1100" i="1" dirty="0" err="1">
                <a:solidFill>
                  <a:schemeClr val="tx1">
                    <a:lumMod val="65000"/>
                    <a:lumOff val="35000"/>
                  </a:schemeClr>
                </a:solidFill>
                <a:latin typeface="Arial" panose="020B0604020202020204" pitchFamily="34" charset="0"/>
                <a:cs typeface="Arial" panose="020B0604020202020204" pitchFamily="34" charset="0"/>
              </a:rPr>
              <a:t>psychology</a:t>
            </a:r>
            <a:r>
              <a:rPr lang="fr-CA" sz="1100" i="1" dirty="0">
                <a:solidFill>
                  <a:schemeClr val="tx1">
                    <a:lumMod val="65000"/>
                    <a:lumOff val="35000"/>
                  </a:schemeClr>
                </a:solidFill>
                <a:latin typeface="Arial" panose="020B0604020202020204" pitchFamily="34" charset="0"/>
                <a:cs typeface="Arial" panose="020B0604020202020204" pitchFamily="34" charset="0"/>
              </a:rPr>
              <a:t>, 5</a:t>
            </a:r>
            <a:r>
              <a:rPr lang="fr-CA" sz="1100" dirty="0">
                <a:solidFill>
                  <a:schemeClr val="tx1">
                    <a:lumMod val="65000"/>
                    <a:lumOff val="35000"/>
                  </a:schemeClr>
                </a:solidFill>
                <a:latin typeface="Arial" panose="020B0604020202020204" pitchFamily="34" charset="0"/>
                <a:cs typeface="Arial" panose="020B0604020202020204" pitchFamily="34" charset="0"/>
              </a:rPr>
              <a:t>(3), 6-18.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Vygotsky, L. S. (1933/2011). Analyse </a:t>
            </a:r>
            <a:r>
              <a:rPr lang="fr-CA" sz="1100" dirty="0" err="1">
                <a:solidFill>
                  <a:schemeClr val="tx1">
                    <a:lumMod val="65000"/>
                    <a:lumOff val="35000"/>
                  </a:schemeClr>
                </a:solidFill>
                <a:latin typeface="Arial" panose="020B0604020202020204" pitchFamily="34" charset="0"/>
                <a:cs typeface="Arial" panose="020B0604020202020204" pitchFamily="34" charset="0"/>
              </a:rPr>
              <a:t>paidologique</a:t>
            </a:r>
            <a:r>
              <a:rPr lang="fr-CA" sz="1100" dirty="0">
                <a:solidFill>
                  <a:schemeClr val="tx1">
                    <a:lumMod val="65000"/>
                    <a:lumOff val="35000"/>
                  </a:schemeClr>
                </a:solidFill>
                <a:latin typeface="Arial" panose="020B0604020202020204" pitchFamily="34" charset="0"/>
                <a:cs typeface="Arial" panose="020B0604020202020204" pitchFamily="34" charset="0"/>
              </a:rPr>
              <a:t> du processus pédagogique. dans F. Yvon et Y. </a:t>
            </a:r>
            <a:r>
              <a:rPr lang="fr-CA" sz="1100" dirty="0" err="1">
                <a:solidFill>
                  <a:schemeClr val="tx1">
                    <a:lumMod val="65000"/>
                    <a:lumOff val="35000"/>
                  </a:schemeClr>
                </a:solidFill>
                <a:latin typeface="Arial" panose="020B0604020202020204" pitchFamily="34" charset="0"/>
                <a:cs typeface="Arial" panose="020B0604020202020204" pitchFamily="34" charset="0"/>
              </a:rPr>
              <a:t>Zinchenko</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Vygotsky, une théorie du développement et de l’éducation</a:t>
            </a:r>
            <a:r>
              <a:rPr lang="fr-CA" sz="1100" dirty="0">
                <a:solidFill>
                  <a:schemeClr val="tx1">
                    <a:lumMod val="65000"/>
                    <a:lumOff val="35000"/>
                  </a:schemeClr>
                </a:solidFill>
                <a:latin typeface="Arial" panose="020B0604020202020204" pitchFamily="34" charset="0"/>
                <a:cs typeface="Arial" panose="020B0604020202020204" pitchFamily="34" charset="0"/>
              </a:rPr>
              <a:t> (pp. 139-169): Faculté de psychologie de l'Université d'État de </a:t>
            </a:r>
            <a:r>
              <a:rPr lang="fr-CA" sz="1100" dirty="0" err="1">
                <a:solidFill>
                  <a:schemeClr val="tx1">
                    <a:lumMod val="65000"/>
                    <a:lumOff val="35000"/>
                  </a:schemeClr>
                </a:solidFill>
                <a:latin typeface="Arial" panose="020B0604020202020204" pitchFamily="34" charset="0"/>
                <a:cs typeface="Arial" panose="020B0604020202020204" pitchFamily="34" charset="0"/>
              </a:rPr>
              <a:t>Mouscou</a:t>
            </a:r>
            <a:r>
              <a:rPr lang="fr-CA" sz="1100" dirty="0">
                <a:solidFill>
                  <a:schemeClr val="tx1">
                    <a:lumMod val="65000"/>
                    <a:lumOff val="35000"/>
                  </a:schemeClr>
                </a:solidFill>
                <a:latin typeface="Arial" panose="020B0604020202020204" pitchFamily="34" charset="0"/>
                <a:cs typeface="Arial" panose="020B0604020202020204" pitchFamily="34" charset="0"/>
              </a:rPr>
              <a:t> Lomonossov MGU.</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Vygotsky, L. S. (1934/2011). La périodisation du développement de l'enfant. dans F. Yvon et Y. </a:t>
            </a:r>
            <a:r>
              <a:rPr lang="fr-CA" sz="1100" dirty="0" err="1">
                <a:solidFill>
                  <a:schemeClr val="tx1">
                    <a:lumMod val="65000"/>
                    <a:lumOff val="35000"/>
                  </a:schemeClr>
                </a:solidFill>
                <a:latin typeface="Arial" panose="020B0604020202020204" pitchFamily="34" charset="0"/>
                <a:cs typeface="Arial" panose="020B0604020202020204" pitchFamily="34" charset="0"/>
              </a:rPr>
              <a:t>Zinchenko</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Vygotsky, une théorie du développement et de l’éducation</a:t>
            </a:r>
            <a:r>
              <a:rPr lang="fr-CA" sz="1100" dirty="0">
                <a:solidFill>
                  <a:schemeClr val="tx1">
                    <a:lumMod val="65000"/>
                    <a:lumOff val="35000"/>
                  </a:schemeClr>
                </a:solidFill>
                <a:latin typeface="Arial" panose="020B0604020202020204" pitchFamily="34" charset="0"/>
                <a:cs typeface="Arial" panose="020B0604020202020204" pitchFamily="34" charset="0"/>
              </a:rPr>
              <a:t> (pp. 109-132): Faculté de psychologie de l'Université d'État de </a:t>
            </a:r>
            <a:r>
              <a:rPr lang="fr-CA" sz="1100" dirty="0" err="1">
                <a:solidFill>
                  <a:schemeClr val="tx1">
                    <a:lumMod val="65000"/>
                    <a:lumOff val="35000"/>
                  </a:schemeClr>
                </a:solidFill>
                <a:latin typeface="Arial" panose="020B0604020202020204" pitchFamily="34" charset="0"/>
                <a:cs typeface="Arial" panose="020B0604020202020204" pitchFamily="34" charset="0"/>
              </a:rPr>
              <a:t>Mouscou</a:t>
            </a:r>
            <a:r>
              <a:rPr lang="fr-CA" sz="1100" dirty="0">
                <a:solidFill>
                  <a:schemeClr val="tx1">
                    <a:lumMod val="65000"/>
                    <a:lumOff val="35000"/>
                  </a:schemeClr>
                </a:solidFill>
                <a:latin typeface="Arial" panose="020B0604020202020204" pitchFamily="34" charset="0"/>
                <a:cs typeface="Arial" panose="020B0604020202020204" pitchFamily="34" charset="0"/>
              </a:rPr>
              <a:t> Lomonossov MGU.</a:t>
            </a: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Vygotsky, L. S. (1978). Mind in society: The development of higher mental process. In. Cambridge, MA: Harvard University Press.</a:t>
            </a: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Vygotsky, L. S. et Luria, A. R. (1930/1994). Tool and symbol in child development. </a:t>
            </a:r>
            <a:r>
              <a:rPr lang="en-CA" sz="1100" dirty="0" err="1">
                <a:solidFill>
                  <a:schemeClr val="tx1">
                    <a:lumMod val="65000"/>
                    <a:lumOff val="35000"/>
                  </a:schemeClr>
                </a:solidFill>
                <a:latin typeface="Arial" panose="020B0604020202020204" pitchFamily="34" charset="0"/>
                <a:cs typeface="Arial" panose="020B0604020202020204" pitchFamily="34" charset="0"/>
              </a:rPr>
              <a:t>dans</a:t>
            </a:r>
            <a:r>
              <a:rPr lang="en-CA" sz="1100" dirty="0">
                <a:solidFill>
                  <a:schemeClr val="tx1">
                    <a:lumMod val="65000"/>
                    <a:lumOff val="35000"/>
                  </a:schemeClr>
                </a:solidFill>
                <a:latin typeface="Arial" panose="020B0604020202020204" pitchFamily="34" charset="0"/>
                <a:cs typeface="Arial" panose="020B0604020202020204" pitchFamily="34" charset="0"/>
              </a:rPr>
              <a:t> R. Van der Veer et J. </a:t>
            </a:r>
            <a:r>
              <a:rPr lang="en-CA" sz="1100" dirty="0" err="1">
                <a:solidFill>
                  <a:schemeClr val="tx1">
                    <a:lumMod val="65000"/>
                    <a:lumOff val="35000"/>
                  </a:schemeClr>
                </a:solidFill>
                <a:latin typeface="Arial" panose="020B0604020202020204" pitchFamily="34" charset="0"/>
                <a:cs typeface="Arial" panose="020B0604020202020204" pitchFamily="34" charset="0"/>
              </a:rPr>
              <a:t>Valsiner</a:t>
            </a:r>
            <a:r>
              <a:rPr lang="en-CA" sz="1100" dirty="0">
                <a:solidFill>
                  <a:schemeClr val="tx1">
                    <a:lumMod val="65000"/>
                    <a:lumOff val="35000"/>
                  </a:schemeClr>
                </a:solidFill>
                <a:latin typeface="Arial" panose="020B0604020202020204" pitchFamily="34" charset="0"/>
                <a:cs typeface="Arial" panose="020B0604020202020204" pitchFamily="34" charset="0"/>
              </a:rPr>
              <a:t> (Eds.), </a:t>
            </a:r>
            <a:r>
              <a:rPr lang="en-CA" sz="1100" i="1" dirty="0">
                <a:solidFill>
                  <a:schemeClr val="tx1">
                    <a:lumMod val="65000"/>
                    <a:lumOff val="35000"/>
                  </a:schemeClr>
                </a:solidFill>
                <a:latin typeface="Arial" panose="020B0604020202020204" pitchFamily="34" charset="0"/>
                <a:cs typeface="Arial" panose="020B0604020202020204" pitchFamily="34" charset="0"/>
              </a:rPr>
              <a:t>The Vygotsky reader</a:t>
            </a:r>
            <a:r>
              <a:rPr lang="en-CA" sz="1100" dirty="0">
                <a:solidFill>
                  <a:schemeClr val="tx1">
                    <a:lumMod val="65000"/>
                    <a:lumOff val="35000"/>
                  </a:schemeClr>
                </a:solidFill>
                <a:latin typeface="Arial" panose="020B0604020202020204" pitchFamily="34" charset="0"/>
                <a:cs typeface="Arial" panose="020B0604020202020204" pitchFamily="34" charset="0"/>
              </a:rPr>
              <a:t> (pp. 99-174). Cambridge, MA: Blackwell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Weisberg, D. S., Hirsh-</a:t>
            </a:r>
            <a:r>
              <a:rPr lang="en-CA" sz="1100" dirty="0" err="1">
                <a:solidFill>
                  <a:schemeClr val="tx1">
                    <a:lumMod val="65000"/>
                    <a:lumOff val="35000"/>
                  </a:schemeClr>
                </a:solidFill>
                <a:latin typeface="Arial" panose="020B0604020202020204" pitchFamily="34" charset="0"/>
                <a:cs typeface="Arial" panose="020B0604020202020204" pitchFamily="34" charset="0"/>
              </a:rPr>
              <a:t>Pasek</a:t>
            </a:r>
            <a:r>
              <a:rPr lang="en-CA" sz="1100" dirty="0">
                <a:solidFill>
                  <a:schemeClr val="tx1">
                    <a:lumMod val="65000"/>
                    <a:lumOff val="35000"/>
                  </a:schemeClr>
                </a:solidFill>
                <a:latin typeface="Arial" panose="020B0604020202020204" pitchFamily="34" charset="0"/>
                <a:cs typeface="Arial" panose="020B0604020202020204" pitchFamily="34" charset="0"/>
              </a:rPr>
              <a:t>, K. et </a:t>
            </a:r>
            <a:r>
              <a:rPr lang="en-CA" sz="1100" dirty="0" err="1">
                <a:solidFill>
                  <a:schemeClr val="tx1">
                    <a:lumMod val="65000"/>
                    <a:lumOff val="35000"/>
                  </a:schemeClr>
                </a:solidFill>
                <a:latin typeface="Arial" panose="020B0604020202020204" pitchFamily="34" charset="0"/>
                <a:cs typeface="Arial" panose="020B0604020202020204" pitchFamily="34" charset="0"/>
              </a:rPr>
              <a:t>Golinkoff</a:t>
            </a:r>
            <a:r>
              <a:rPr lang="en-CA" sz="1100" dirty="0">
                <a:solidFill>
                  <a:schemeClr val="tx1">
                    <a:lumMod val="65000"/>
                    <a:lumOff val="35000"/>
                  </a:schemeClr>
                </a:solidFill>
                <a:latin typeface="Arial" panose="020B0604020202020204" pitchFamily="34" charset="0"/>
                <a:cs typeface="Arial" panose="020B0604020202020204" pitchFamily="34" charset="0"/>
              </a:rPr>
              <a:t>, R. M. (2013). Guided play: Where curricular goals meet a playful pedagogy. </a:t>
            </a:r>
            <a:r>
              <a:rPr lang="en-CA" sz="1100" i="1" dirty="0">
                <a:solidFill>
                  <a:schemeClr val="tx1">
                    <a:lumMod val="65000"/>
                    <a:lumOff val="35000"/>
                  </a:schemeClr>
                </a:solidFill>
                <a:latin typeface="Arial" panose="020B0604020202020204" pitchFamily="34" charset="0"/>
                <a:cs typeface="Arial" panose="020B0604020202020204" pitchFamily="34" charset="0"/>
              </a:rPr>
              <a:t>Mind, Brain, and Education, 7</a:t>
            </a:r>
            <a:r>
              <a:rPr lang="en-CA" sz="1100" dirty="0">
                <a:solidFill>
                  <a:schemeClr val="tx1">
                    <a:lumMod val="65000"/>
                    <a:lumOff val="35000"/>
                  </a:schemeClr>
                </a:solidFill>
                <a:latin typeface="Arial" panose="020B0604020202020204" pitchFamily="34" charset="0"/>
                <a:cs typeface="Arial" panose="020B0604020202020204" pitchFamily="34" charset="0"/>
              </a:rPr>
              <a:t>(2), 104-112. </a:t>
            </a:r>
            <a:endParaRPr lang="fr-CA" sz="1100" dirty="0">
              <a:solidFill>
                <a:schemeClr val="tx1">
                  <a:lumMod val="65000"/>
                  <a:lumOff val="35000"/>
                </a:schemeClr>
              </a:solidFill>
              <a:latin typeface="Arial" panose="020B0604020202020204" pitchFamily="34" charset="0"/>
              <a:cs typeface="Arial" panose="020B0604020202020204" pitchFamily="34" charset="0"/>
            </a:endParaRPr>
          </a:p>
          <a:p>
            <a:pPr marL="450850" indent="-450850"/>
            <a:r>
              <a:rPr lang="en-CA" sz="1100" dirty="0">
                <a:solidFill>
                  <a:schemeClr val="tx1">
                    <a:lumMod val="65000"/>
                    <a:lumOff val="35000"/>
                  </a:schemeClr>
                </a:solidFill>
                <a:latin typeface="Arial" panose="020B0604020202020204" pitchFamily="34" charset="0"/>
                <a:cs typeface="Arial" panose="020B0604020202020204" pitchFamily="34" charset="0"/>
              </a:rPr>
              <a:t>Weisberg, D. S., </a:t>
            </a:r>
            <a:r>
              <a:rPr lang="en-CA" sz="1100" dirty="0" err="1">
                <a:solidFill>
                  <a:schemeClr val="tx1">
                    <a:lumMod val="65000"/>
                    <a:lumOff val="35000"/>
                  </a:schemeClr>
                </a:solidFill>
                <a:latin typeface="Arial" panose="020B0604020202020204" pitchFamily="34" charset="0"/>
                <a:cs typeface="Arial" panose="020B0604020202020204" pitchFamily="34" charset="0"/>
              </a:rPr>
              <a:t>Zosh</a:t>
            </a:r>
            <a:r>
              <a:rPr lang="en-CA" sz="1100" dirty="0">
                <a:solidFill>
                  <a:schemeClr val="tx1">
                    <a:lumMod val="65000"/>
                    <a:lumOff val="35000"/>
                  </a:schemeClr>
                </a:solidFill>
                <a:latin typeface="Arial" panose="020B0604020202020204" pitchFamily="34" charset="0"/>
                <a:cs typeface="Arial" panose="020B0604020202020204" pitchFamily="34" charset="0"/>
              </a:rPr>
              <a:t>, J. M., Hirsh-</a:t>
            </a:r>
            <a:r>
              <a:rPr lang="en-CA" sz="1100" dirty="0" err="1">
                <a:solidFill>
                  <a:schemeClr val="tx1">
                    <a:lumMod val="65000"/>
                    <a:lumOff val="35000"/>
                  </a:schemeClr>
                </a:solidFill>
                <a:latin typeface="Arial" panose="020B0604020202020204" pitchFamily="34" charset="0"/>
                <a:cs typeface="Arial" panose="020B0604020202020204" pitchFamily="34" charset="0"/>
              </a:rPr>
              <a:t>Pasek</a:t>
            </a:r>
            <a:r>
              <a:rPr lang="en-CA" sz="1100" dirty="0">
                <a:solidFill>
                  <a:schemeClr val="tx1">
                    <a:lumMod val="65000"/>
                    <a:lumOff val="35000"/>
                  </a:schemeClr>
                </a:solidFill>
                <a:latin typeface="Arial" panose="020B0604020202020204" pitchFamily="34" charset="0"/>
                <a:cs typeface="Arial" panose="020B0604020202020204" pitchFamily="34" charset="0"/>
              </a:rPr>
              <a:t>, K. et </a:t>
            </a:r>
            <a:r>
              <a:rPr lang="en-CA" sz="1100" dirty="0" err="1">
                <a:solidFill>
                  <a:schemeClr val="tx1">
                    <a:lumMod val="65000"/>
                    <a:lumOff val="35000"/>
                  </a:schemeClr>
                </a:solidFill>
                <a:latin typeface="Arial" panose="020B0604020202020204" pitchFamily="34" charset="0"/>
                <a:cs typeface="Arial" panose="020B0604020202020204" pitchFamily="34" charset="0"/>
              </a:rPr>
              <a:t>Golinkoff</a:t>
            </a:r>
            <a:r>
              <a:rPr lang="en-CA" sz="1100" dirty="0">
                <a:solidFill>
                  <a:schemeClr val="tx1">
                    <a:lumMod val="65000"/>
                    <a:lumOff val="35000"/>
                  </a:schemeClr>
                </a:solidFill>
                <a:latin typeface="Arial" panose="020B0604020202020204" pitchFamily="34" charset="0"/>
                <a:cs typeface="Arial" panose="020B0604020202020204" pitchFamily="34" charset="0"/>
              </a:rPr>
              <a:t>, R. M. (2013). Talking it up: Play, language development, and the role of adult support. </a:t>
            </a:r>
            <a:r>
              <a:rPr lang="fr-CA" sz="1100" i="1" dirty="0">
                <a:solidFill>
                  <a:schemeClr val="tx1">
                    <a:lumMod val="65000"/>
                    <a:lumOff val="35000"/>
                  </a:schemeClr>
                </a:solidFill>
                <a:latin typeface="Arial" panose="020B0604020202020204" pitchFamily="34" charset="0"/>
                <a:cs typeface="Arial" panose="020B0604020202020204" pitchFamily="34" charset="0"/>
              </a:rPr>
              <a:t>American Journal of Play, 6</a:t>
            </a:r>
            <a:r>
              <a:rPr lang="fr-CA" sz="1100" dirty="0">
                <a:solidFill>
                  <a:schemeClr val="tx1">
                    <a:lumMod val="65000"/>
                    <a:lumOff val="35000"/>
                  </a:schemeClr>
                </a:solidFill>
                <a:latin typeface="Arial" panose="020B0604020202020204" pitchFamily="34" charset="0"/>
                <a:cs typeface="Arial" panose="020B0604020202020204" pitchFamily="34" charset="0"/>
              </a:rPr>
              <a:t>(1), 39. </a:t>
            </a:r>
          </a:p>
          <a:p>
            <a:pPr marL="450850" indent="-450850"/>
            <a:r>
              <a:rPr lang="fr-CA" sz="1100" dirty="0">
                <a:solidFill>
                  <a:schemeClr val="tx1">
                    <a:lumMod val="65000"/>
                    <a:lumOff val="35000"/>
                  </a:schemeClr>
                </a:solidFill>
                <a:latin typeface="Arial" panose="020B0604020202020204" pitchFamily="34" charset="0"/>
                <a:cs typeface="Arial" panose="020B0604020202020204" pitchFamily="34" charset="0"/>
              </a:rPr>
              <a:t>Yvon, F. (2011). Conclusion : Un héritage en débat. dans F. Yvon et Y. </a:t>
            </a:r>
            <a:r>
              <a:rPr lang="fr-CA" sz="1100" dirty="0" err="1">
                <a:solidFill>
                  <a:schemeClr val="tx1">
                    <a:lumMod val="65000"/>
                    <a:lumOff val="35000"/>
                  </a:schemeClr>
                </a:solidFill>
                <a:latin typeface="Arial" panose="020B0604020202020204" pitchFamily="34" charset="0"/>
                <a:cs typeface="Arial" panose="020B0604020202020204" pitchFamily="34" charset="0"/>
              </a:rPr>
              <a:t>Zinchenko</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Eds</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i="1" dirty="0">
                <a:solidFill>
                  <a:schemeClr val="tx1">
                    <a:lumMod val="65000"/>
                    <a:lumOff val="35000"/>
                  </a:schemeClr>
                </a:solidFill>
                <a:latin typeface="Arial" panose="020B0604020202020204" pitchFamily="34" charset="0"/>
                <a:cs typeface="Arial" panose="020B0604020202020204" pitchFamily="34" charset="0"/>
              </a:rPr>
              <a:t>Vygotsky, une théorie du développement et de l'éducation: recueil de textes et commentaires</a:t>
            </a:r>
            <a:r>
              <a:rPr lang="fr-CA" sz="1100" dirty="0">
                <a:solidFill>
                  <a:schemeClr val="tx1">
                    <a:lumMod val="65000"/>
                    <a:lumOff val="35000"/>
                  </a:schemeClr>
                </a:solidFill>
                <a:latin typeface="Arial" panose="020B0604020202020204" pitchFamily="34" charset="0"/>
                <a:cs typeface="Arial" panose="020B0604020202020204" pitchFamily="34" charset="0"/>
              </a:rPr>
              <a:t> (pp. 403-411): Faculté de psychologie de l'Université d'État de </a:t>
            </a:r>
            <a:r>
              <a:rPr lang="fr-CA" sz="1100" dirty="0" err="1">
                <a:solidFill>
                  <a:schemeClr val="tx1">
                    <a:lumMod val="65000"/>
                    <a:lumOff val="35000"/>
                  </a:schemeClr>
                </a:solidFill>
                <a:latin typeface="Arial" panose="020B0604020202020204" pitchFamily="34" charset="0"/>
                <a:cs typeface="Arial" panose="020B0604020202020204" pitchFamily="34" charset="0"/>
              </a:rPr>
              <a:t>Mouscou</a:t>
            </a:r>
            <a:r>
              <a:rPr lang="fr-CA" sz="1100" dirty="0">
                <a:solidFill>
                  <a:schemeClr val="tx1">
                    <a:lumMod val="65000"/>
                    <a:lumOff val="35000"/>
                  </a:schemeClr>
                </a:solidFill>
                <a:latin typeface="Arial" panose="020B0604020202020204" pitchFamily="34" charset="0"/>
                <a:cs typeface="Arial" panose="020B0604020202020204" pitchFamily="34" charset="0"/>
              </a:rPr>
              <a:t> Lomonossov MGU.</a:t>
            </a:r>
          </a:p>
          <a:p>
            <a:pPr marL="450850" indent="-450850"/>
            <a:r>
              <a:rPr lang="fr-CA" sz="1100" dirty="0" err="1">
                <a:solidFill>
                  <a:schemeClr val="tx1">
                    <a:lumMod val="65000"/>
                    <a:lumOff val="35000"/>
                  </a:schemeClr>
                </a:solidFill>
                <a:latin typeface="Arial" panose="020B0604020202020204" pitchFamily="34" charset="0"/>
                <a:cs typeface="Arial" panose="020B0604020202020204" pitchFamily="34" charset="0"/>
              </a:rPr>
              <a:t>Zigler</a:t>
            </a:r>
            <a:r>
              <a:rPr lang="fr-CA" sz="1100" dirty="0">
                <a:solidFill>
                  <a:schemeClr val="tx1">
                    <a:lumMod val="65000"/>
                    <a:lumOff val="35000"/>
                  </a:schemeClr>
                </a:solidFill>
                <a:latin typeface="Arial" panose="020B0604020202020204" pitchFamily="34" charset="0"/>
                <a:cs typeface="Arial" panose="020B0604020202020204" pitchFamily="34" charset="0"/>
              </a:rPr>
              <a:t>, E. F. et Bishop-Josef, S. J. (2006). </a:t>
            </a:r>
            <a:r>
              <a:rPr lang="en-CA" sz="1100" dirty="0">
                <a:solidFill>
                  <a:schemeClr val="tx1">
                    <a:lumMod val="65000"/>
                    <a:lumOff val="35000"/>
                  </a:schemeClr>
                </a:solidFill>
                <a:latin typeface="Arial" panose="020B0604020202020204" pitchFamily="34" charset="0"/>
                <a:cs typeface="Arial" panose="020B0604020202020204" pitchFamily="34" charset="0"/>
              </a:rPr>
              <a:t>The Cognitive Child Versus the Whole Child: Lessons from 40 Years of Head Start. </a:t>
            </a:r>
            <a:r>
              <a:rPr lang="en-CA" sz="1100" dirty="0" err="1">
                <a:solidFill>
                  <a:schemeClr val="tx1">
                    <a:lumMod val="65000"/>
                    <a:lumOff val="35000"/>
                  </a:schemeClr>
                </a:solidFill>
                <a:latin typeface="Arial" panose="020B0604020202020204" pitchFamily="34" charset="0"/>
                <a:cs typeface="Arial" panose="020B0604020202020204" pitchFamily="34" charset="0"/>
              </a:rPr>
              <a:t>dans</a:t>
            </a:r>
            <a:r>
              <a:rPr lang="en-CA" sz="1100" dirty="0">
                <a:solidFill>
                  <a:schemeClr val="tx1">
                    <a:lumMod val="65000"/>
                    <a:lumOff val="35000"/>
                  </a:schemeClr>
                </a:solidFill>
                <a:latin typeface="Arial" panose="020B0604020202020204" pitchFamily="34" charset="0"/>
                <a:cs typeface="Arial" panose="020B0604020202020204" pitchFamily="34" charset="0"/>
              </a:rPr>
              <a:t> D. G. Singer, R. M. </a:t>
            </a:r>
            <a:r>
              <a:rPr lang="en-CA" sz="1100" dirty="0" err="1">
                <a:solidFill>
                  <a:schemeClr val="tx1">
                    <a:lumMod val="65000"/>
                    <a:lumOff val="35000"/>
                  </a:schemeClr>
                </a:solidFill>
                <a:latin typeface="Arial" panose="020B0604020202020204" pitchFamily="34" charset="0"/>
                <a:cs typeface="Arial" panose="020B0604020202020204" pitchFamily="34" charset="0"/>
              </a:rPr>
              <a:t>Golinkoff</a:t>
            </a:r>
            <a:r>
              <a:rPr lang="en-CA" sz="1100" dirty="0">
                <a:solidFill>
                  <a:schemeClr val="tx1">
                    <a:lumMod val="65000"/>
                    <a:lumOff val="35000"/>
                  </a:schemeClr>
                </a:solidFill>
                <a:latin typeface="Arial" panose="020B0604020202020204" pitchFamily="34" charset="0"/>
                <a:cs typeface="Arial" panose="020B0604020202020204" pitchFamily="34" charset="0"/>
              </a:rPr>
              <a:t> et K. Hirsh-</a:t>
            </a:r>
            <a:r>
              <a:rPr lang="en-CA" sz="1100" dirty="0" err="1">
                <a:solidFill>
                  <a:schemeClr val="tx1">
                    <a:lumMod val="65000"/>
                    <a:lumOff val="35000"/>
                  </a:schemeClr>
                </a:solidFill>
                <a:latin typeface="Arial" panose="020B0604020202020204" pitchFamily="34" charset="0"/>
                <a:cs typeface="Arial" panose="020B0604020202020204" pitchFamily="34" charset="0"/>
              </a:rPr>
              <a:t>Pasek</a:t>
            </a:r>
            <a:r>
              <a:rPr lang="en-CA" sz="1100" dirty="0">
                <a:solidFill>
                  <a:schemeClr val="tx1">
                    <a:lumMod val="65000"/>
                    <a:lumOff val="35000"/>
                  </a:schemeClr>
                </a:solidFill>
                <a:latin typeface="Arial" panose="020B0604020202020204" pitchFamily="34" charset="0"/>
                <a:cs typeface="Arial" panose="020B0604020202020204" pitchFamily="34" charset="0"/>
              </a:rPr>
              <a:t> (Eds.), </a:t>
            </a:r>
            <a:r>
              <a:rPr lang="en-CA" sz="1100" i="1" dirty="0">
                <a:solidFill>
                  <a:schemeClr val="tx1">
                    <a:lumMod val="65000"/>
                    <a:lumOff val="35000"/>
                  </a:schemeClr>
                </a:solidFill>
                <a:latin typeface="Arial" panose="020B0604020202020204" pitchFamily="34" charset="0"/>
                <a:cs typeface="Arial" panose="020B0604020202020204" pitchFamily="34" charset="0"/>
              </a:rPr>
              <a:t>Play= Learning: How play motivates and enhances children's cognitive and social-emotional growth</a:t>
            </a:r>
            <a:r>
              <a:rPr lang="en-CA" sz="1100" dirty="0">
                <a:solidFill>
                  <a:schemeClr val="tx1">
                    <a:lumMod val="65000"/>
                    <a:lumOff val="35000"/>
                  </a:schemeClr>
                </a:solidFill>
                <a:latin typeface="Arial" panose="020B0604020202020204" pitchFamily="34" charset="0"/>
                <a:cs typeface="Arial" panose="020B0604020202020204" pitchFamily="34" charset="0"/>
              </a:rPr>
              <a:t> (pp. 15-35). </a:t>
            </a:r>
            <a:r>
              <a:rPr lang="fr-CA" sz="1100" dirty="0">
                <a:solidFill>
                  <a:schemeClr val="tx1">
                    <a:lumMod val="65000"/>
                    <a:lumOff val="35000"/>
                  </a:schemeClr>
                </a:solidFill>
                <a:latin typeface="Arial" panose="020B0604020202020204" pitchFamily="34" charset="0"/>
                <a:cs typeface="Arial" panose="020B0604020202020204" pitchFamily="34" charset="0"/>
              </a:rPr>
              <a:t>New York: Oxford </a:t>
            </a:r>
            <a:r>
              <a:rPr lang="fr-CA" sz="1100" dirty="0" err="1">
                <a:solidFill>
                  <a:schemeClr val="tx1">
                    <a:lumMod val="65000"/>
                    <a:lumOff val="35000"/>
                  </a:schemeClr>
                </a:solidFill>
                <a:latin typeface="Arial" panose="020B0604020202020204" pitchFamily="34" charset="0"/>
                <a:cs typeface="Arial" panose="020B0604020202020204" pitchFamily="34" charset="0"/>
              </a:rPr>
              <a:t>University</a:t>
            </a:r>
            <a:r>
              <a:rPr lang="fr-CA" sz="1100" dirty="0">
                <a:solidFill>
                  <a:schemeClr val="tx1">
                    <a:lumMod val="65000"/>
                    <a:lumOff val="35000"/>
                  </a:schemeClr>
                </a:solidFill>
                <a:latin typeface="Arial" panose="020B0604020202020204" pitchFamily="34" charset="0"/>
                <a:cs typeface="Arial" panose="020B0604020202020204" pitchFamily="34" charset="0"/>
              </a:rPr>
              <a:t> </a:t>
            </a:r>
            <a:r>
              <a:rPr lang="fr-CA" sz="1100" dirty="0" err="1">
                <a:solidFill>
                  <a:schemeClr val="tx1">
                    <a:lumMod val="65000"/>
                    <a:lumOff val="35000"/>
                  </a:schemeClr>
                </a:solidFill>
                <a:latin typeface="Arial" panose="020B0604020202020204" pitchFamily="34" charset="0"/>
                <a:cs typeface="Arial" panose="020B0604020202020204" pitchFamily="34" charset="0"/>
              </a:rPr>
              <a:t>Press</a:t>
            </a:r>
            <a:r>
              <a:rPr lang="fr-CA" sz="1100"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94479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A1365-D8F4-4A46-8C1E-266D4014A15B}"/>
              </a:ext>
            </a:extLst>
          </p:cNvPr>
          <p:cNvSpPr>
            <a:spLocks noGrp="1"/>
          </p:cNvSpPr>
          <p:nvPr>
            <p:ph type="title"/>
          </p:nvPr>
        </p:nvSpPr>
        <p:spPr/>
        <p:txBody>
          <a:bodyPr/>
          <a:lstStyle/>
          <a:p>
            <a:r>
              <a:rPr lang="fr-CA" dirty="0"/>
              <a:t>Références</a:t>
            </a:r>
            <a:endParaRPr lang="en-US" dirty="0"/>
          </a:p>
        </p:txBody>
      </p:sp>
      <p:sp>
        <p:nvSpPr>
          <p:cNvPr id="3" name="Rectangle 2">
            <a:extLst>
              <a:ext uri="{FF2B5EF4-FFF2-40B4-BE49-F238E27FC236}">
                <a16:creationId xmlns:a16="http://schemas.microsoft.com/office/drawing/2014/main" id="{C0E0E208-B828-4C9F-9DCE-770853E35C13}"/>
              </a:ext>
            </a:extLst>
          </p:cNvPr>
          <p:cNvSpPr/>
          <p:nvPr/>
        </p:nvSpPr>
        <p:spPr>
          <a:xfrm>
            <a:off x="991355" y="1127017"/>
            <a:ext cx="7411393" cy="3970318"/>
          </a:xfrm>
          <a:prstGeom prst="rect">
            <a:avLst/>
          </a:prstGeom>
        </p:spPr>
        <p:txBody>
          <a:bodyPr wrap="square">
            <a:spAutoFit/>
          </a:bodyPr>
          <a:lstStyle/>
          <a:p>
            <a:pPr algn="just"/>
            <a:r>
              <a:rPr lang="fr-CA" sz="900" dirty="0" err="1">
                <a:latin typeface="Arial" panose="020B0604020202020204" pitchFamily="34" charset="0"/>
                <a:cs typeface="Arial" panose="020B0604020202020204" pitchFamily="34" charset="0"/>
              </a:rPr>
              <a:t>Bodrova</a:t>
            </a:r>
            <a:r>
              <a:rPr lang="fr-CA" sz="900" dirty="0">
                <a:latin typeface="Arial" panose="020B0604020202020204" pitchFamily="34" charset="0"/>
                <a:cs typeface="Arial" panose="020B0604020202020204" pitchFamily="34" charset="0"/>
              </a:rPr>
              <a:t>, E. et Leong, D. (2012). Les outils de la pensée : Québec, Canada: Presses de l’Université du Québec.</a:t>
            </a:r>
            <a:endParaRPr lang="en-US"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r>
              <a:rPr lang="fr-CA" sz="900" dirty="0">
                <a:latin typeface="Arial" panose="020B0604020202020204" pitchFamily="34" charset="0"/>
                <a:cs typeface="Arial" panose="020B0604020202020204" pitchFamily="34" charset="0"/>
              </a:rPr>
              <a:t>Conseil supérieur de l'éducation. (2016). </a:t>
            </a:r>
            <a:r>
              <a:rPr lang="fr-CA" sz="900" i="1" dirty="0">
                <a:latin typeface="Arial" panose="020B0604020202020204" pitchFamily="34" charset="0"/>
                <a:cs typeface="Arial" panose="020B0604020202020204" pitchFamily="34" charset="0"/>
              </a:rPr>
              <a:t>Remettre le cap sur l'équité: Rapport sur l’état et les besoins de l’éducation (2014-2016)</a:t>
            </a:r>
            <a:r>
              <a:rPr lang="fr-CA" sz="900" dirty="0">
                <a:latin typeface="Arial" panose="020B0604020202020204" pitchFamily="34" charset="0"/>
                <a:cs typeface="Arial" panose="020B0604020202020204" pitchFamily="34" charset="0"/>
              </a:rPr>
              <a:t>. Repéré à </a:t>
            </a:r>
            <a:r>
              <a:rPr lang="fr-CA" sz="900" dirty="0">
                <a:latin typeface="Arial" panose="020B0604020202020204" pitchFamily="34" charset="0"/>
                <a:cs typeface="Arial" panose="020B0604020202020204" pitchFamily="34" charset="0"/>
                <a:hlinkClick r:id="rId2"/>
              </a:rPr>
              <a:t>http://cse.gouv.qc.ca/fichiers/documents/publications/CEBE/50-0494.pdf</a:t>
            </a:r>
            <a:endParaRPr lang="fr-CA" sz="900" dirty="0">
              <a:latin typeface="Arial" panose="020B0604020202020204" pitchFamily="34" charset="0"/>
              <a:cs typeface="Arial" panose="020B0604020202020204" pitchFamily="34" charset="0"/>
            </a:endParaRPr>
          </a:p>
          <a:p>
            <a:endParaRPr lang="fr-CA" sz="900" dirty="0">
              <a:latin typeface="Arial" panose="020B0604020202020204" pitchFamily="34" charset="0"/>
              <a:cs typeface="Arial" panose="020B0604020202020204" pitchFamily="34" charset="0"/>
            </a:endParaRPr>
          </a:p>
          <a:p>
            <a:r>
              <a:rPr lang="en-US" sz="900" dirty="0" err="1">
                <a:latin typeface="Arial" panose="020B0604020202020204" pitchFamily="34" charset="0"/>
                <a:cs typeface="Arial" panose="020B0604020202020204" pitchFamily="34" charset="0"/>
              </a:rPr>
              <a:t>Enz</a:t>
            </a:r>
            <a:r>
              <a:rPr lang="en-US" sz="900" dirty="0">
                <a:latin typeface="Arial" panose="020B0604020202020204" pitchFamily="34" charset="0"/>
                <a:cs typeface="Arial" panose="020B0604020202020204" pitchFamily="34" charset="0"/>
              </a:rPr>
              <a:t>, B. et Morrow, L. M. (2009). </a:t>
            </a:r>
            <a:r>
              <a:rPr lang="en-US" sz="900" i="1" dirty="0">
                <a:latin typeface="Arial" panose="020B0604020202020204" pitchFamily="34" charset="0"/>
                <a:cs typeface="Arial" panose="020B0604020202020204" pitchFamily="34" charset="0"/>
              </a:rPr>
              <a:t>Assessing preschool literacy development: informal and formal measures to guide instruction</a:t>
            </a:r>
            <a:r>
              <a:rPr lang="en-US" sz="900" dirty="0">
                <a:latin typeface="Arial" panose="020B0604020202020204" pitchFamily="34" charset="0"/>
                <a:cs typeface="Arial" panose="020B0604020202020204" pitchFamily="34" charset="0"/>
              </a:rPr>
              <a:t> : International Reading Association.</a:t>
            </a:r>
            <a:endParaRPr lang="fr-CA"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r>
              <a:rPr lang="fr-CA" sz="900" dirty="0">
                <a:latin typeface="Arial" panose="020B0604020202020204" pitchFamily="34" charset="0"/>
                <a:cs typeface="Arial" panose="020B0604020202020204" pitchFamily="34" charset="0"/>
              </a:rPr>
              <a:t>Giasson, J. (2011). </a:t>
            </a:r>
            <a:r>
              <a:rPr lang="fr-CA" sz="900" i="1" dirty="0">
                <a:latin typeface="Arial" panose="020B0604020202020204" pitchFamily="34" charset="0"/>
                <a:cs typeface="Arial" panose="020B0604020202020204" pitchFamily="34" charset="0"/>
              </a:rPr>
              <a:t>La lecture: apprentissage et difficultés</a:t>
            </a:r>
            <a:r>
              <a:rPr lang="fr-CA" sz="900" dirty="0">
                <a:latin typeface="Arial" panose="020B0604020202020204" pitchFamily="34" charset="0"/>
                <a:cs typeface="Arial" panose="020B0604020202020204" pitchFamily="34" charset="0"/>
              </a:rPr>
              <a:t> : Montréal: Chenelière Éducation.</a:t>
            </a:r>
          </a:p>
          <a:p>
            <a:pPr algn="just"/>
            <a:endParaRPr lang="fr-CA" sz="900" dirty="0">
              <a:latin typeface="Arial" panose="020B0604020202020204" pitchFamily="34" charset="0"/>
              <a:cs typeface="Arial" panose="020B0604020202020204" pitchFamily="34" charset="0"/>
            </a:endParaRPr>
          </a:p>
          <a:p>
            <a:pPr algn="just"/>
            <a:r>
              <a:rPr lang="fr-CA" sz="900" dirty="0">
                <a:latin typeface="Arial" panose="020B0604020202020204" pitchFamily="34" charset="0"/>
                <a:cs typeface="Arial" panose="020B0604020202020204" pitchFamily="34" charset="0"/>
              </a:rPr>
              <a:t>MEQ. (2005). Programme de formation de l’école québécoise, Québec: Gouvernement du Québec.</a:t>
            </a:r>
          </a:p>
          <a:p>
            <a:pPr algn="just"/>
            <a:endParaRPr lang="fr-CA" sz="900" dirty="0">
              <a:latin typeface="Arial" panose="020B0604020202020204" pitchFamily="34" charset="0"/>
              <a:cs typeface="Arial" panose="020B0604020202020204" pitchFamily="34" charset="0"/>
            </a:endParaRPr>
          </a:p>
          <a:p>
            <a:pPr algn="just"/>
            <a:r>
              <a:rPr lang="fr-CA" sz="900" dirty="0" err="1">
                <a:latin typeface="Arial" panose="020B0604020202020204" pitchFamily="34" charset="0"/>
                <a:cs typeface="Arial" panose="020B0604020202020204" pitchFamily="34" charset="0"/>
              </a:rPr>
              <a:t>Morrissette</a:t>
            </a:r>
            <a:r>
              <a:rPr lang="fr-CA" sz="900" dirty="0">
                <a:latin typeface="Arial" panose="020B0604020202020204" pitchFamily="34" charset="0"/>
                <a:cs typeface="Arial" panose="020B0604020202020204" pitchFamily="34" charset="0"/>
              </a:rPr>
              <a:t>, J. et Legendre, M.-F. (2012). L’évaluation des compétences en contexte scolaire: des pratiques négociées. </a:t>
            </a:r>
            <a:r>
              <a:rPr lang="fr-CA" sz="900" i="1" dirty="0" err="1">
                <a:latin typeface="Arial" panose="020B0604020202020204" pitchFamily="34" charset="0"/>
                <a:cs typeface="Arial" panose="020B0604020202020204" pitchFamily="34" charset="0"/>
              </a:rPr>
              <a:t>Education</a:t>
            </a:r>
            <a:r>
              <a:rPr lang="fr-CA" sz="900" i="1" dirty="0">
                <a:latin typeface="Arial" panose="020B0604020202020204" pitchFamily="34" charset="0"/>
                <a:cs typeface="Arial" panose="020B0604020202020204" pitchFamily="34" charset="0"/>
              </a:rPr>
              <a:t> Sciences &amp; Society, 2</a:t>
            </a:r>
            <a:r>
              <a:rPr lang="fr-CA" sz="900" dirty="0">
                <a:latin typeface="Arial" panose="020B0604020202020204" pitchFamily="34" charset="0"/>
                <a:cs typeface="Arial" panose="020B0604020202020204" pitchFamily="34" charset="0"/>
              </a:rPr>
              <a:t>(2). </a:t>
            </a:r>
            <a:endParaRPr lang="en-US"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r>
              <a:rPr lang="en-US" sz="900" dirty="0">
                <a:latin typeface="Arial" panose="020B0604020202020204" pitchFamily="34" charset="0"/>
                <a:cs typeface="Arial" panose="020B0604020202020204" pitchFamily="34" charset="0"/>
              </a:rPr>
              <a:t>Pellegrini, A. (1998). Play and the assessment of young children. In O. N. </a:t>
            </a:r>
            <a:r>
              <a:rPr lang="en-US" sz="900" dirty="0" err="1">
                <a:latin typeface="Arial" panose="020B0604020202020204" pitchFamily="34" charset="0"/>
                <a:cs typeface="Arial" panose="020B0604020202020204" pitchFamily="34" charset="0"/>
              </a:rPr>
              <a:t>SarachoetB</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Spodek</a:t>
            </a:r>
            <a:r>
              <a:rPr lang="en-US" sz="900" dirty="0">
                <a:latin typeface="Arial" panose="020B0604020202020204" pitchFamily="34" charset="0"/>
                <a:cs typeface="Arial" panose="020B0604020202020204" pitchFamily="34" charset="0"/>
              </a:rPr>
              <a:t> (Eds.), </a:t>
            </a:r>
            <a:r>
              <a:rPr lang="en-US" sz="900" i="1" dirty="0">
                <a:latin typeface="Arial" panose="020B0604020202020204" pitchFamily="34" charset="0"/>
                <a:cs typeface="Arial" panose="020B0604020202020204" pitchFamily="34" charset="0"/>
              </a:rPr>
              <a:t>Multiple Perspectives on play in early childhood education</a:t>
            </a:r>
            <a:r>
              <a:rPr lang="en-US" sz="900" dirty="0">
                <a:latin typeface="Arial" panose="020B0604020202020204" pitchFamily="34" charset="0"/>
                <a:cs typeface="Arial" panose="020B0604020202020204" pitchFamily="34" charset="0"/>
              </a:rPr>
              <a:t> (pp. 220-239). New York: </a:t>
            </a:r>
            <a:r>
              <a:rPr lang="en-US" sz="900" dirty="0" err="1">
                <a:latin typeface="Arial" panose="020B0604020202020204" pitchFamily="34" charset="0"/>
                <a:cs typeface="Arial" panose="020B0604020202020204" pitchFamily="34" charset="0"/>
              </a:rPr>
              <a:t>Suny</a:t>
            </a:r>
            <a:r>
              <a:rPr lang="en-US" sz="900" dirty="0">
                <a:latin typeface="Arial" panose="020B0604020202020204" pitchFamily="34" charset="0"/>
                <a:cs typeface="Arial" panose="020B0604020202020204" pitchFamily="34" charset="0"/>
              </a:rPr>
              <a:t> Press.</a:t>
            </a:r>
          </a:p>
          <a:p>
            <a:pPr algn="just"/>
            <a:endParaRPr lang="fr-CA" sz="900" dirty="0">
              <a:latin typeface="Arial" panose="020B0604020202020204" pitchFamily="34" charset="0"/>
              <a:cs typeface="Arial" panose="020B0604020202020204" pitchFamily="34" charset="0"/>
            </a:endParaRPr>
          </a:p>
          <a:p>
            <a:pPr algn="just"/>
            <a:r>
              <a:rPr lang="fr-CA" sz="900" dirty="0">
                <a:latin typeface="Arial" panose="020B0604020202020204" pitchFamily="34" charset="0"/>
                <a:cs typeface="Arial" panose="020B0604020202020204" pitchFamily="34" charset="0"/>
              </a:rPr>
              <a:t>Perrenoud, P. (2004). Évaluer des compétences. </a:t>
            </a:r>
            <a:r>
              <a:rPr lang="fr-CA" sz="900" i="1" dirty="0">
                <a:latin typeface="Arial" panose="020B0604020202020204" pitchFamily="34" charset="0"/>
                <a:cs typeface="Arial" panose="020B0604020202020204" pitchFamily="34" charset="0"/>
              </a:rPr>
              <a:t>L’éducateur</a:t>
            </a:r>
            <a:r>
              <a:rPr lang="fr-CA" sz="900" dirty="0">
                <a:latin typeface="Arial" panose="020B0604020202020204" pitchFamily="34" charset="0"/>
                <a:cs typeface="Arial" panose="020B0604020202020204" pitchFamily="34" charset="0"/>
              </a:rPr>
              <a:t>, 8-11.</a:t>
            </a:r>
          </a:p>
          <a:p>
            <a:pPr algn="just"/>
            <a:endParaRPr lang="fr-CA" sz="900" dirty="0">
              <a:latin typeface="Arial" panose="020B0604020202020204" pitchFamily="34" charset="0"/>
              <a:cs typeface="Arial" panose="020B0604020202020204" pitchFamily="34" charset="0"/>
            </a:endParaRPr>
          </a:p>
          <a:p>
            <a:pPr algn="just"/>
            <a:r>
              <a:rPr lang="fr-CA" sz="900" dirty="0">
                <a:latin typeface="Arial" panose="020B0604020202020204" pitchFamily="34" charset="0"/>
                <a:cs typeface="Arial" panose="020B0604020202020204" pitchFamily="34" charset="0"/>
              </a:rPr>
              <a:t>Rey, B. (2008). La notion de compétence permet-elle de répondre à l'obligation de résultats dans l'enseignement? In C. Lessard et P. Meirieu (</a:t>
            </a:r>
            <a:r>
              <a:rPr lang="fr-CA" sz="900" dirty="0" err="1">
                <a:latin typeface="Arial" panose="020B0604020202020204" pitchFamily="34" charset="0"/>
                <a:cs typeface="Arial" panose="020B0604020202020204" pitchFamily="34" charset="0"/>
              </a:rPr>
              <a:t>Eds</a:t>
            </a:r>
            <a:r>
              <a:rPr lang="fr-CA" sz="900" dirty="0">
                <a:latin typeface="Arial" panose="020B0604020202020204" pitchFamily="34" charset="0"/>
                <a:cs typeface="Arial" panose="020B0604020202020204" pitchFamily="34" charset="0"/>
              </a:rPr>
              <a:t>.), </a:t>
            </a:r>
            <a:r>
              <a:rPr lang="fr-CA" sz="900" i="1" dirty="0">
                <a:latin typeface="Arial" panose="020B0604020202020204" pitchFamily="34" charset="0"/>
                <a:cs typeface="Arial" panose="020B0604020202020204" pitchFamily="34" charset="0"/>
              </a:rPr>
              <a:t>L'obligation de résultats en éducation: évolutions, perspectives et enjeux internationaux</a:t>
            </a:r>
            <a:r>
              <a:rPr lang="fr-CA" sz="900" dirty="0">
                <a:latin typeface="Arial" panose="020B0604020202020204" pitchFamily="34" charset="0"/>
                <a:cs typeface="Arial" panose="020B0604020202020204" pitchFamily="34" charset="0"/>
              </a:rPr>
              <a:t> (pp. 233-242). Bruxelles: De Boeck Supérieur.</a:t>
            </a:r>
          </a:p>
          <a:p>
            <a:pPr algn="just"/>
            <a:endParaRPr lang="fr-CA" sz="900" dirty="0">
              <a:latin typeface="Arial" panose="020B0604020202020204" pitchFamily="34" charset="0"/>
              <a:cs typeface="Arial" panose="020B0604020202020204" pitchFamily="34" charset="0"/>
            </a:endParaRPr>
          </a:p>
          <a:p>
            <a:r>
              <a:rPr lang="fr-CA" sz="900" dirty="0" err="1">
                <a:latin typeface="Arial" panose="020B0604020202020204" pitchFamily="34" charset="0"/>
                <a:cs typeface="Arial" panose="020B0604020202020204" pitchFamily="34" charset="0"/>
              </a:rPr>
              <a:t>Scallon</a:t>
            </a:r>
            <a:r>
              <a:rPr lang="fr-CA" sz="900" dirty="0">
                <a:latin typeface="Arial" panose="020B0604020202020204" pitchFamily="34" charset="0"/>
                <a:cs typeface="Arial" panose="020B0604020202020204" pitchFamily="34" charset="0"/>
              </a:rPr>
              <a:t>, G. (2004). </a:t>
            </a:r>
            <a:r>
              <a:rPr lang="fr-CA" sz="900" i="1" dirty="0">
                <a:latin typeface="Arial" panose="020B0604020202020204" pitchFamily="34" charset="0"/>
                <a:cs typeface="Arial" panose="020B0604020202020204" pitchFamily="34" charset="0"/>
              </a:rPr>
              <a:t>L'évaluation des apprentissages dans une approche par compétences</a:t>
            </a:r>
            <a:r>
              <a:rPr lang="fr-CA" sz="900" dirty="0">
                <a:latin typeface="Arial" panose="020B0604020202020204" pitchFamily="34" charset="0"/>
                <a:cs typeface="Arial" panose="020B0604020202020204" pitchFamily="34" charset="0"/>
              </a:rPr>
              <a:t> : Éditions du Renouveau Pédagogique.</a:t>
            </a:r>
          </a:p>
          <a:p>
            <a:endParaRPr lang="en-US" sz="900" dirty="0">
              <a:latin typeface="Arial" panose="020B0604020202020204" pitchFamily="34" charset="0"/>
              <a:cs typeface="Arial" panose="020B0604020202020204" pitchFamily="34" charset="0"/>
            </a:endParaRPr>
          </a:p>
          <a:p>
            <a:r>
              <a:rPr lang="fr-CA" sz="900" dirty="0" err="1">
                <a:latin typeface="Arial" panose="020B0604020202020204" pitchFamily="34" charset="0"/>
                <a:cs typeface="Arial" panose="020B0604020202020204" pitchFamily="34" charset="0"/>
              </a:rPr>
              <a:t>Scallon</a:t>
            </a:r>
            <a:r>
              <a:rPr lang="fr-CA" sz="900" dirty="0">
                <a:latin typeface="Arial" panose="020B0604020202020204" pitchFamily="34" charset="0"/>
                <a:cs typeface="Arial" panose="020B0604020202020204" pitchFamily="34" charset="0"/>
              </a:rPr>
              <a:t>, G. (2015). </a:t>
            </a:r>
            <a:r>
              <a:rPr lang="fr-CA" sz="900" i="1" dirty="0">
                <a:latin typeface="Arial" panose="020B0604020202020204" pitchFamily="34" charset="0"/>
                <a:cs typeface="Arial" panose="020B0604020202020204" pitchFamily="34" charset="0"/>
              </a:rPr>
              <a:t>Des savoirs aux compétences: exploration en évaluation des apprentissages</a:t>
            </a:r>
            <a:r>
              <a:rPr lang="fr-CA" sz="900" dirty="0">
                <a:latin typeface="Arial" panose="020B0604020202020204" pitchFamily="34" charset="0"/>
                <a:cs typeface="Arial" panose="020B0604020202020204" pitchFamily="34" charset="0"/>
              </a:rPr>
              <a:t>. Montréal: ERPI.</a:t>
            </a:r>
          </a:p>
          <a:p>
            <a:endParaRPr lang="fr-CA" sz="900" dirty="0">
              <a:latin typeface="Arial" panose="020B0604020202020204" pitchFamily="34" charset="0"/>
              <a:cs typeface="Arial" panose="020B0604020202020204" pitchFamily="34" charset="0"/>
            </a:endParaRPr>
          </a:p>
          <a:p>
            <a:r>
              <a:rPr lang="fr-CA" sz="900" dirty="0" err="1">
                <a:latin typeface="Arial" panose="020B0604020202020204" pitchFamily="34" charset="0"/>
                <a:cs typeface="Arial" panose="020B0604020202020204" pitchFamily="34" charset="0"/>
              </a:rPr>
              <a:t>Thouroude</a:t>
            </a:r>
            <a:r>
              <a:rPr lang="fr-CA" sz="900" dirty="0">
                <a:latin typeface="Arial" panose="020B0604020202020204" pitchFamily="34" charset="0"/>
                <a:cs typeface="Arial" panose="020B0604020202020204" pitchFamily="34" charset="0"/>
              </a:rPr>
              <a:t>, L. (2010). L'école maternelle: une école de l'entre-deux. </a:t>
            </a:r>
            <a:r>
              <a:rPr lang="fr-CA" sz="900" i="1" dirty="0">
                <a:latin typeface="Arial" panose="020B0604020202020204" pitchFamily="34" charset="0"/>
                <a:cs typeface="Arial" panose="020B0604020202020204" pitchFamily="34" charset="0"/>
              </a:rPr>
              <a:t>Carrefours de l’éducation, 30</a:t>
            </a:r>
            <a:r>
              <a:rPr lang="fr-CA" sz="900" dirty="0">
                <a:latin typeface="Arial" panose="020B0604020202020204" pitchFamily="34" charset="0"/>
                <a:cs typeface="Arial" panose="020B0604020202020204" pitchFamily="34" charset="0"/>
              </a:rPr>
              <a:t>, 43-55</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21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FAB73BC-B049-4115-A692-8D63A059BFB8}" type="slidenum">
              <a:rPr lang="en-US" smtClean="0"/>
              <a:t>5</a:t>
            </a:fld>
            <a:endParaRPr lang="en-US" dirty="0"/>
          </a:p>
        </p:txBody>
      </p:sp>
      <p:graphicFrame>
        <p:nvGraphicFramePr>
          <p:cNvPr id="4" name="Diagramme 3">
            <a:extLst>
              <a:ext uri="{FF2B5EF4-FFF2-40B4-BE49-F238E27FC236}">
                <a16:creationId xmlns:a16="http://schemas.microsoft.com/office/drawing/2014/main" id="{B4D5D850-27E0-4D9A-ACDD-6E481FC643FC}"/>
              </a:ext>
            </a:extLst>
          </p:cNvPr>
          <p:cNvGraphicFramePr/>
          <p:nvPr>
            <p:extLst>
              <p:ext uri="{D42A27DB-BD31-4B8C-83A1-F6EECF244321}">
                <p14:modId xmlns:p14="http://schemas.microsoft.com/office/powerpoint/2010/main" val="3727665582"/>
              </p:ext>
            </p:extLst>
          </p:nvPr>
        </p:nvGraphicFramePr>
        <p:xfrm>
          <a:off x="1187624" y="1324083"/>
          <a:ext cx="6912768" cy="354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2C85100F-6FDC-4B3A-9262-54B8B5180100}"/>
              </a:ext>
            </a:extLst>
          </p:cNvPr>
          <p:cNvSpPr>
            <a:spLocks noGrp="1"/>
          </p:cNvSpPr>
          <p:nvPr>
            <p:ph type="title"/>
          </p:nvPr>
        </p:nvSpPr>
        <p:spPr>
          <a:xfrm>
            <a:off x="1475656" y="468082"/>
            <a:ext cx="7152803" cy="960668"/>
          </a:xfrm>
        </p:spPr>
        <p:txBody>
          <a:bodyPr>
            <a:normAutofit/>
          </a:bodyPr>
          <a:lstStyle/>
          <a:p>
            <a:pPr algn="ctr"/>
            <a:r>
              <a:rPr lang="en-US" sz="2000" b="1" dirty="0"/>
              <a:t>Débat entre l’approche développementale et             l’approche scolarisante </a:t>
            </a:r>
          </a:p>
        </p:txBody>
      </p:sp>
      <p:sp>
        <p:nvSpPr>
          <p:cNvPr id="6" name="Rectangle 1">
            <a:extLst>
              <a:ext uri="{FF2B5EF4-FFF2-40B4-BE49-F238E27FC236}">
                <a16:creationId xmlns:a16="http://schemas.microsoft.com/office/drawing/2014/main" id="{999B9C40-FD28-4C6B-826B-61D5AEA1C533}"/>
              </a:ext>
            </a:extLst>
          </p:cNvPr>
          <p:cNvSpPr>
            <a:spLocks noChangeArrowheads="1"/>
          </p:cNvSpPr>
          <p:nvPr/>
        </p:nvSpPr>
        <p:spPr bwMode="auto">
          <a:xfrm>
            <a:off x="1403762" y="4881890"/>
            <a:ext cx="729659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zh-CN" sz="1100" b="0" i="0" u="none" strike="noStrike" cap="none" normalizeH="0" baseline="0" dirty="0">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(Aras, 2016; </a:t>
            </a:r>
            <a:r>
              <a:rPr kumimoji="0" lang="fr-CA" altLang="zh-CN" sz="1100" b="0" i="0" u="none" strike="noStrike" cap="none" normalizeH="0" baseline="0" dirty="0" err="1">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Bassok</a:t>
            </a:r>
            <a:r>
              <a:rPr kumimoji="0" lang="fr-CA" altLang="zh-CN" sz="1100" b="0" i="0" u="none" strike="noStrike" cap="none" normalizeH="0" baseline="0" dirty="0">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 Latham et </a:t>
            </a:r>
            <a:r>
              <a:rPr kumimoji="0" lang="fr-CA" altLang="zh-CN" sz="1100" b="0" i="0" u="none" strike="noStrike" cap="none" normalizeH="0" baseline="0" dirty="0" err="1">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Rorem</a:t>
            </a:r>
            <a:r>
              <a:rPr kumimoji="0" lang="fr-CA" altLang="zh-CN" sz="1100" b="0" i="0" u="none" strike="noStrike" cap="none" normalizeH="0" baseline="0" dirty="0">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 2016; Lynch, 2015; Miller et </a:t>
            </a:r>
            <a:r>
              <a:rPr kumimoji="0" lang="fr-CA" altLang="zh-CN" sz="1100" b="0" i="0" u="none" strike="noStrike" cap="none" normalizeH="0" baseline="0" dirty="0" err="1">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Almon</a:t>
            </a:r>
            <a:r>
              <a:rPr kumimoji="0" lang="fr-CA" altLang="zh-CN" sz="1100" b="0" i="0" u="none" strike="noStrike" cap="none" normalizeH="0" baseline="0" dirty="0">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 2009; </a:t>
            </a:r>
            <a:r>
              <a:rPr kumimoji="0" lang="fr-CA" altLang="zh-CN" sz="1100" b="0" i="0" u="none" strike="noStrike" cap="none" normalizeH="0" baseline="0" dirty="0" err="1">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Nicolopoulou</a:t>
            </a:r>
            <a:r>
              <a:rPr kumimoji="0" lang="fr-CA" altLang="zh-CN" sz="1100" b="0" i="0" u="none" strike="noStrike" cap="none" normalizeH="0" baseline="0" dirty="0">
                <a:ln>
                  <a:noFill/>
                </a:ln>
                <a:solidFill>
                  <a:schemeClr val="tx1">
                    <a:lumMod val="50000"/>
                    <a:lumOff val="50000"/>
                  </a:schemeClr>
                </a:solidFill>
                <a:effectLst/>
                <a:latin typeface="Arial" panose="020B0604020202020204" pitchFamily="34" charset="0"/>
                <a:ea typeface="SimSun" panose="02010600030101010101" pitchFamily="2" charset="-122"/>
                <a:cs typeface="Arial" panose="020B0604020202020204" pitchFamily="34" charset="0"/>
              </a:rPr>
              <a:t>, 2010)</a:t>
            </a:r>
            <a:r>
              <a:rPr kumimoji="0" lang="fr-CA" altLang="zh-CN" sz="1100" b="0" i="0" u="none" strike="noStrike" cap="none" normalizeH="0" baseline="0" dirty="0">
                <a:ln>
                  <a:noFill/>
                </a:ln>
                <a:solidFill>
                  <a:schemeClr val="tx1">
                    <a:lumMod val="50000"/>
                    <a:lumOff val="50000"/>
                  </a:schemeClr>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596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86D7B613-244F-4293-B12F-875C2382EAEF}"/>
              </a:ext>
            </a:extLst>
          </p:cNvPr>
          <p:cNvSpPr>
            <a:spLocks noGrp="1"/>
          </p:cNvSpPr>
          <p:nvPr>
            <p:ph type="title"/>
          </p:nvPr>
        </p:nvSpPr>
        <p:spPr>
          <a:xfrm>
            <a:off x="899592" y="211164"/>
            <a:ext cx="7920880" cy="540727"/>
          </a:xfrm>
        </p:spPr>
        <p:txBody>
          <a:bodyPr>
            <a:noAutofit/>
          </a:bodyPr>
          <a:lstStyle/>
          <a:p>
            <a:pPr algn="ctr"/>
            <a:r>
              <a:rPr lang="fr-CA" sz="1800" b="1" dirty="0" smtClean="0"/>
              <a:t>Fondements de l’approche scolarisante: les </a:t>
            </a:r>
            <a:r>
              <a:rPr lang="fr-CA" sz="1800" b="1" dirty="0"/>
              <a:t>données probantes </a:t>
            </a:r>
          </a:p>
        </p:txBody>
      </p:sp>
      <p:sp>
        <p:nvSpPr>
          <p:cNvPr id="15" name="Espace réservé du contenu 2">
            <a:extLst>
              <a:ext uri="{FF2B5EF4-FFF2-40B4-BE49-F238E27FC236}">
                <a16:creationId xmlns:a16="http://schemas.microsoft.com/office/drawing/2014/main" id="{E90D3E2F-8D4E-4BEA-8E25-EAABC503C440}"/>
              </a:ext>
            </a:extLst>
          </p:cNvPr>
          <p:cNvSpPr>
            <a:spLocks noGrp="1"/>
          </p:cNvSpPr>
          <p:nvPr>
            <p:ph idx="1"/>
          </p:nvPr>
        </p:nvSpPr>
        <p:spPr>
          <a:xfrm>
            <a:off x="1429755" y="679926"/>
            <a:ext cx="7514035" cy="2632657"/>
          </a:xfrm>
        </p:spPr>
        <p:txBody>
          <a:bodyPr>
            <a:normAutofit/>
          </a:bodyPr>
          <a:lstStyle/>
          <a:p>
            <a:r>
              <a:rPr lang="fr-CA" sz="2100" dirty="0"/>
              <a:t>Viennent de la médecine</a:t>
            </a:r>
          </a:p>
          <a:p>
            <a:pPr lvl="1">
              <a:buFontTx/>
              <a:buChar char="-"/>
            </a:pPr>
            <a:r>
              <a:rPr lang="fr-CA" dirty="0"/>
              <a:t>Des patients ou des volontaires sont répartis aléatoirement dans deux groupes   (groupe expérimental et groupe de contrôle)</a:t>
            </a:r>
          </a:p>
          <a:p>
            <a:pPr lvl="1">
              <a:buFontTx/>
              <a:buChar char="-"/>
            </a:pPr>
            <a:r>
              <a:rPr lang="fr-CA" dirty="0"/>
              <a:t>On donne un comprimé (traitement) aux participants du groupe expérimental et un placebo aux participants du groupe de contrôle</a:t>
            </a:r>
          </a:p>
          <a:p>
            <a:pPr lvl="1">
              <a:buFontTx/>
              <a:buChar char="-"/>
            </a:pPr>
            <a:r>
              <a:rPr lang="fr-CA" dirty="0"/>
              <a:t>On mesure les effets AVANT-APRÈS du traitement sur le groupe expérimental et les effets AVANT-APRÈS du placebo sur le groupe de contrôle</a:t>
            </a:r>
          </a:p>
          <a:p>
            <a:pPr lvl="1">
              <a:buFontTx/>
              <a:buChar char="-"/>
            </a:pPr>
            <a:r>
              <a:rPr lang="fr-CA" dirty="0"/>
              <a:t>On compare les effets mesurés entre le groupe expérimental et le groupe témoin.</a:t>
            </a:r>
          </a:p>
        </p:txBody>
      </p:sp>
      <p:pic>
        <p:nvPicPr>
          <p:cNvPr id="32" name="Picture 2" descr="Résultats de recherche d'images pour « pilule »">
            <a:extLst>
              <a:ext uri="{FF2B5EF4-FFF2-40B4-BE49-F238E27FC236}">
                <a16:creationId xmlns:a16="http://schemas.microsoft.com/office/drawing/2014/main" id="{A34BFE75-91BB-41AA-9C8F-EBC81049C3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619" y="4419014"/>
            <a:ext cx="451353" cy="323000"/>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a:extLst>
              <a:ext uri="{FF2B5EF4-FFF2-40B4-BE49-F238E27FC236}">
                <a16:creationId xmlns:a16="http://schemas.microsoft.com/office/drawing/2014/main" id="{EFA4C149-FD6F-4956-82AF-4C07909CCF92}"/>
              </a:ext>
            </a:extLst>
          </p:cNvPr>
          <p:cNvSpPr txBox="1"/>
          <p:nvPr/>
        </p:nvSpPr>
        <p:spPr>
          <a:xfrm>
            <a:off x="4844278" y="4793836"/>
            <a:ext cx="800220" cy="300082"/>
          </a:xfrm>
          <a:prstGeom prst="rect">
            <a:avLst/>
          </a:prstGeom>
          <a:noFill/>
        </p:spPr>
        <p:txBody>
          <a:bodyPr wrap="none" rtlCol="0">
            <a:spAutoFit/>
          </a:bodyPr>
          <a:lstStyle/>
          <a:p>
            <a:pPr algn="ctr"/>
            <a:r>
              <a:rPr lang="fr-CA" sz="1350" dirty="0"/>
              <a:t>Placebo</a:t>
            </a:r>
          </a:p>
        </p:txBody>
      </p:sp>
      <p:grpSp>
        <p:nvGrpSpPr>
          <p:cNvPr id="40" name="Groupe 39">
            <a:extLst>
              <a:ext uri="{FF2B5EF4-FFF2-40B4-BE49-F238E27FC236}">
                <a16:creationId xmlns:a16="http://schemas.microsoft.com/office/drawing/2014/main" id="{1BCAA767-3B64-4478-83F2-0BE485D1152E}"/>
              </a:ext>
            </a:extLst>
          </p:cNvPr>
          <p:cNvGrpSpPr/>
          <p:nvPr/>
        </p:nvGrpSpPr>
        <p:grpSpPr>
          <a:xfrm>
            <a:off x="1113233" y="3363853"/>
            <a:ext cx="8063481" cy="1628489"/>
            <a:chOff x="1484311" y="4485136"/>
            <a:chExt cx="10751307" cy="2171318"/>
          </a:xfrm>
        </p:grpSpPr>
        <p:grpSp>
          <p:nvGrpSpPr>
            <p:cNvPr id="37" name="Groupe 36">
              <a:extLst>
                <a:ext uri="{FF2B5EF4-FFF2-40B4-BE49-F238E27FC236}">
                  <a16:creationId xmlns:a16="http://schemas.microsoft.com/office/drawing/2014/main" id="{935225C5-79CE-4A8C-B928-3E367317D38C}"/>
                </a:ext>
              </a:extLst>
            </p:cNvPr>
            <p:cNvGrpSpPr/>
            <p:nvPr/>
          </p:nvGrpSpPr>
          <p:grpSpPr>
            <a:xfrm>
              <a:off x="1484311" y="4485136"/>
              <a:ext cx="9437042" cy="2171318"/>
              <a:chOff x="1484311" y="4485136"/>
              <a:chExt cx="9437042" cy="2171318"/>
            </a:xfrm>
          </p:grpSpPr>
          <p:grpSp>
            <p:nvGrpSpPr>
              <p:cNvPr id="17" name="Groupe 16">
                <a:extLst>
                  <a:ext uri="{FF2B5EF4-FFF2-40B4-BE49-F238E27FC236}">
                    <a16:creationId xmlns:a16="http://schemas.microsoft.com/office/drawing/2014/main" id="{727D8A83-F7D0-4289-BBA3-C433519EB8EB}"/>
                  </a:ext>
                </a:extLst>
              </p:cNvPr>
              <p:cNvGrpSpPr/>
              <p:nvPr/>
            </p:nvGrpSpPr>
            <p:grpSpPr>
              <a:xfrm>
                <a:off x="1484311" y="4485136"/>
                <a:ext cx="9437042" cy="2171318"/>
                <a:chOff x="421460" y="2506835"/>
                <a:chExt cx="11001847" cy="3169871"/>
              </a:xfrm>
            </p:grpSpPr>
            <p:grpSp>
              <p:nvGrpSpPr>
                <p:cNvPr id="18" name="Groupe 17">
                  <a:extLst>
                    <a:ext uri="{FF2B5EF4-FFF2-40B4-BE49-F238E27FC236}">
                      <a16:creationId xmlns:a16="http://schemas.microsoft.com/office/drawing/2014/main" id="{D4A201A5-487C-4F1B-B701-4091B38D87D4}"/>
                    </a:ext>
                  </a:extLst>
                </p:cNvPr>
                <p:cNvGrpSpPr/>
                <p:nvPr/>
              </p:nvGrpSpPr>
              <p:grpSpPr>
                <a:xfrm>
                  <a:off x="522596" y="4213273"/>
                  <a:ext cx="10900711" cy="1463433"/>
                  <a:chOff x="522596" y="4213273"/>
                  <a:chExt cx="10900711" cy="1463433"/>
                </a:xfrm>
              </p:grpSpPr>
              <p:sp>
                <p:nvSpPr>
                  <p:cNvPr id="26" name="Rectangle 25">
                    <a:extLst>
                      <a:ext uri="{FF2B5EF4-FFF2-40B4-BE49-F238E27FC236}">
                        <a16:creationId xmlns:a16="http://schemas.microsoft.com/office/drawing/2014/main" id="{EED17FAF-10A8-4FD7-AAD7-D7F548F57513}"/>
                      </a:ext>
                    </a:extLst>
                  </p:cNvPr>
                  <p:cNvSpPr/>
                  <p:nvPr/>
                </p:nvSpPr>
                <p:spPr>
                  <a:xfrm>
                    <a:off x="9293475" y="4396546"/>
                    <a:ext cx="1716258"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pression artérielle</a:t>
                    </a:r>
                  </a:p>
                </p:txBody>
              </p:sp>
              <p:cxnSp>
                <p:nvCxnSpPr>
                  <p:cNvPr id="27" name="Connecteur droit 26">
                    <a:extLst>
                      <a:ext uri="{FF2B5EF4-FFF2-40B4-BE49-F238E27FC236}">
                        <a16:creationId xmlns:a16="http://schemas.microsoft.com/office/drawing/2014/main" id="{C8868107-F62D-44A2-B67C-67A48457587C}"/>
                      </a:ext>
                    </a:extLst>
                  </p:cNvPr>
                  <p:cNvCxnSpPr>
                    <a:cxnSpLocks/>
                  </p:cNvCxnSpPr>
                  <p:nvPr/>
                </p:nvCxnSpPr>
                <p:spPr>
                  <a:xfrm>
                    <a:off x="1826623" y="4213273"/>
                    <a:ext cx="959668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BF7D5796-544E-4AAE-B219-D513F35A5B3A}"/>
                      </a:ext>
                    </a:extLst>
                  </p:cNvPr>
                  <p:cNvGrpSpPr/>
                  <p:nvPr/>
                </p:nvGrpSpPr>
                <p:grpSpPr>
                  <a:xfrm>
                    <a:off x="522596" y="4314172"/>
                    <a:ext cx="4316351" cy="1362534"/>
                    <a:chOff x="522596" y="4314172"/>
                    <a:chExt cx="4316351" cy="1362534"/>
                  </a:xfrm>
                </p:grpSpPr>
                <p:sp>
                  <p:nvSpPr>
                    <p:cNvPr id="29" name="Rectangle 28">
                      <a:extLst>
                        <a:ext uri="{FF2B5EF4-FFF2-40B4-BE49-F238E27FC236}">
                          <a16:creationId xmlns:a16="http://schemas.microsoft.com/office/drawing/2014/main" id="{991BAFA5-7F62-43B1-AABC-115C3119E6D6}"/>
                        </a:ext>
                      </a:extLst>
                    </p:cNvPr>
                    <p:cNvSpPr/>
                    <p:nvPr/>
                  </p:nvSpPr>
                  <p:spPr>
                    <a:xfrm>
                      <a:off x="3122689" y="4396546"/>
                      <a:ext cx="1716258"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pression artérielle</a:t>
                      </a:r>
                    </a:p>
                  </p:txBody>
                </p:sp>
                <p:sp>
                  <p:nvSpPr>
                    <p:cNvPr id="30" name="ZoneTexte 29">
                      <a:extLst>
                        <a:ext uri="{FF2B5EF4-FFF2-40B4-BE49-F238E27FC236}">
                          <a16:creationId xmlns:a16="http://schemas.microsoft.com/office/drawing/2014/main" id="{72446466-24F7-4979-AD28-8B574D2EFB5E}"/>
                        </a:ext>
                      </a:extLst>
                    </p:cNvPr>
                    <p:cNvSpPr txBox="1"/>
                    <p:nvPr/>
                  </p:nvSpPr>
                  <p:spPr>
                    <a:xfrm>
                      <a:off x="522596" y="4314172"/>
                      <a:ext cx="2690283" cy="584113"/>
                    </a:xfrm>
                    <a:prstGeom prst="rect">
                      <a:avLst/>
                    </a:prstGeom>
                    <a:noFill/>
                  </p:spPr>
                  <p:txBody>
                    <a:bodyPr wrap="none" rtlCol="0">
                      <a:spAutoFit/>
                    </a:bodyPr>
                    <a:lstStyle/>
                    <a:p>
                      <a:pPr algn="ctr"/>
                      <a:r>
                        <a:rPr lang="fr-CA" sz="1350" dirty="0"/>
                        <a:t>Groupe de contrôle</a:t>
                      </a:r>
                    </a:p>
                  </p:txBody>
                </p:sp>
              </p:grpSp>
            </p:grpSp>
            <p:grpSp>
              <p:nvGrpSpPr>
                <p:cNvPr id="19" name="Groupe 18">
                  <a:extLst>
                    <a:ext uri="{FF2B5EF4-FFF2-40B4-BE49-F238E27FC236}">
                      <a16:creationId xmlns:a16="http://schemas.microsoft.com/office/drawing/2014/main" id="{2F43EF84-9952-46AA-A071-056E22E882E9}"/>
                    </a:ext>
                  </a:extLst>
                </p:cNvPr>
                <p:cNvGrpSpPr/>
                <p:nvPr/>
              </p:nvGrpSpPr>
              <p:grpSpPr>
                <a:xfrm>
                  <a:off x="421460" y="2506835"/>
                  <a:ext cx="10588273" cy="1515350"/>
                  <a:chOff x="421460" y="2506835"/>
                  <a:chExt cx="10588273" cy="1515350"/>
                </a:xfrm>
              </p:grpSpPr>
              <p:sp>
                <p:nvSpPr>
                  <p:cNvPr id="20" name="Rectangle 19">
                    <a:extLst>
                      <a:ext uri="{FF2B5EF4-FFF2-40B4-BE49-F238E27FC236}">
                        <a16:creationId xmlns:a16="http://schemas.microsoft.com/office/drawing/2014/main" id="{169C3086-2C6B-4F95-A84A-663B22FBAACC}"/>
                      </a:ext>
                    </a:extLst>
                  </p:cNvPr>
                  <p:cNvSpPr/>
                  <p:nvPr/>
                </p:nvSpPr>
                <p:spPr>
                  <a:xfrm>
                    <a:off x="3122689" y="2742025"/>
                    <a:ext cx="1716258"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pression artérielle</a:t>
                    </a:r>
                  </a:p>
                </p:txBody>
              </p:sp>
              <p:sp>
                <p:nvSpPr>
                  <p:cNvPr id="21" name="Rectangle 20">
                    <a:extLst>
                      <a:ext uri="{FF2B5EF4-FFF2-40B4-BE49-F238E27FC236}">
                        <a16:creationId xmlns:a16="http://schemas.microsoft.com/office/drawing/2014/main" id="{4EE40685-3F89-44B6-BEEB-50A4CB61DE51}"/>
                      </a:ext>
                    </a:extLst>
                  </p:cNvPr>
                  <p:cNvSpPr/>
                  <p:nvPr/>
                </p:nvSpPr>
                <p:spPr>
                  <a:xfrm>
                    <a:off x="9293475" y="2742025"/>
                    <a:ext cx="1716258"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pression artérielle</a:t>
                    </a:r>
                  </a:p>
                </p:txBody>
              </p:sp>
              <p:sp>
                <p:nvSpPr>
                  <p:cNvPr id="22" name="Rectangle 21">
                    <a:extLst>
                      <a:ext uri="{FF2B5EF4-FFF2-40B4-BE49-F238E27FC236}">
                        <a16:creationId xmlns:a16="http://schemas.microsoft.com/office/drawing/2014/main" id="{9E397519-3F7F-4049-9ED0-996668AC3FB5}"/>
                      </a:ext>
                    </a:extLst>
                  </p:cNvPr>
                  <p:cNvSpPr/>
                  <p:nvPr/>
                </p:nvSpPr>
                <p:spPr>
                  <a:xfrm>
                    <a:off x="5989402" y="2742025"/>
                    <a:ext cx="1716258"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a:p>
                    <a:pPr algn="ctr"/>
                    <a:endParaRPr lang="fr-CA" sz="1350" dirty="0"/>
                  </a:p>
                  <a:p>
                    <a:pPr algn="ctr"/>
                    <a:r>
                      <a:rPr lang="fr-CA" sz="1350" dirty="0"/>
                      <a:t>comprimé</a:t>
                    </a:r>
                  </a:p>
                  <a:p>
                    <a:pPr algn="ctr"/>
                    <a:endParaRPr lang="fr-CA" sz="1350" dirty="0"/>
                  </a:p>
                </p:txBody>
              </p:sp>
              <p:sp>
                <p:nvSpPr>
                  <p:cNvPr id="23" name="ZoneTexte 22">
                    <a:extLst>
                      <a:ext uri="{FF2B5EF4-FFF2-40B4-BE49-F238E27FC236}">
                        <a16:creationId xmlns:a16="http://schemas.microsoft.com/office/drawing/2014/main" id="{6C278138-CAC1-456E-94A7-DA53628F954A}"/>
                      </a:ext>
                    </a:extLst>
                  </p:cNvPr>
                  <p:cNvSpPr txBox="1"/>
                  <p:nvPr/>
                </p:nvSpPr>
                <p:spPr>
                  <a:xfrm>
                    <a:off x="421460" y="2506835"/>
                    <a:ext cx="2810325" cy="988498"/>
                  </a:xfrm>
                  <a:prstGeom prst="rect">
                    <a:avLst/>
                  </a:prstGeom>
                  <a:noFill/>
                </p:spPr>
                <p:txBody>
                  <a:bodyPr wrap="square" rtlCol="0">
                    <a:spAutoFit/>
                  </a:bodyPr>
                  <a:lstStyle/>
                  <a:p>
                    <a:pPr algn="ctr"/>
                    <a:r>
                      <a:rPr lang="fr-CA" sz="1350" dirty="0"/>
                      <a:t>Groupe expérimental</a:t>
                    </a:r>
                  </a:p>
                </p:txBody>
              </p:sp>
              <p:cxnSp>
                <p:nvCxnSpPr>
                  <p:cNvPr id="24" name="Connecteur droit avec flèche 23">
                    <a:extLst>
                      <a:ext uri="{FF2B5EF4-FFF2-40B4-BE49-F238E27FC236}">
                        <a16:creationId xmlns:a16="http://schemas.microsoft.com/office/drawing/2014/main" id="{44040889-E812-4EDA-B25A-3FC335CFBAE3}"/>
                      </a:ext>
                    </a:extLst>
                  </p:cNvPr>
                  <p:cNvCxnSpPr>
                    <a:cxnSpLocks/>
                    <a:endCxn id="21" idx="1"/>
                  </p:cNvCxnSpPr>
                  <p:nvPr/>
                </p:nvCxnSpPr>
                <p:spPr>
                  <a:xfrm>
                    <a:off x="7785377" y="3382103"/>
                    <a:ext cx="1508098" cy="2"/>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DC71EBB4-E2CA-4609-9081-032AF2527A14}"/>
                      </a:ext>
                    </a:extLst>
                  </p:cNvPr>
                  <p:cNvSpPr txBox="1"/>
                  <p:nvPr/>
                </p:nvSpPr>
                <p:spPr>
                  <a:xfrm>
                    <a:off x="7722534" y="3397063"/>
                    <a:ext cx="1633786" cy="584113"/>
                  </a:xfrm>
                  <a:prstGeom prst="rect">
                    <a:avLst/>
                  </a:prstGeom>
                  <a:noFill/>
                </p:spPr>
                <p:txBody>
                  <a:bodyPr wrap="none" rtlCol="0">
                    <a:spAutoFit/>
                  </a:bodyPr>
                  <a:lstStyle/>
                  <a:p>
                    <a:pPr algn="ctr"/>
                    <a:r>
                      <a:rPr lang="fr-CA" sz="1350" dirty="0"/>
                      <a:t>Corrélation</a:t>
                    </a:r>
                  </a:p>
                </p:txBody>
              </p:sp>
            </p:grpSp>
          </p:grpSp>
          <p:pic>
            <p:nvPicPr>
              <p:cNvPr id="31" name="Picture 2" descr="Résultats de recherche d'images pour « pilule »">
                <a:extLst>
                  <a:ext uri="{FF2B5EF4-FFF2-40B4-BE49-F238E27FC236}">
                    <a16:creationId xmlns:a16="http://schemas.microsoft.com/office/drawing/2014/main" id="{58F74CBA-80E6-4D42-B1FE-51FBC01B2E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1615" y="4686979"/>
                <a:ext cx="601804" cy="43066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4" name="Connecteur droit avec flèche 33">
              <a:extLst>
                <a:ext uri="{FF2B5EF4-FFF2-40B4-BE49-F238E27FC236}">
                  <a16:creationId xmlns:a16="http://schemas.microsoft.com/office/drawing/2014/main" id="{299CF1A6-C1AC-4F4B-812F-A70E21C873D3}"/>
                </a:ext>
              </a:extLst>
            </p:cNvPr>
            <p:cNvCxnSpPr/>
            <p:nvPr/>
          </p:nvCxnSpPr>
          <p:spPr>
            <a:xfrm>
              <a:off x="10756347" y="5081280"/>
              <a:ext cx="0" cy="984923"/>
            </a:xfrm>
            <a:prstGeom prst="straightConnector1">
              <a:avLst/>
            </a:prstGeom>
            <a:ln w="76200">
              <a:solidFill>
                <a:srgbClr val="40404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F7CBE375-51D5-4FD1-BA87-EE128585E033}"/>
                </a:ext>
              </a:extLst>
            </p:cNvPr>
            <p:cNvSpPr txBox="1"/>
            <p:nvPr/>
          </p:nvSpPr>
          <p:spPr>
            <a:xfrm>
              <a:off x="10770429" y="5305101"/>
              <a:ext cx="1465189" cy="677108"/>
            </a:xfrm>
            <a:prstGeom prst="rect">
              <a:avLst/>
            </a:prstGeom>
            <a:noFill/>
          </p:spPr>
          <p:txBody>
            <a:bodyPr wrap="none" rtlCol="0">
              <a:spAutoFit/>
            </a:bodyPr>
            <a:lstStyle/>
            <a:p>
              <a:pPr algn="ctr"/>
              <a:r>
                <a:rPr lang="fr-CA" sz="1350" dirty="0"/>
                <a:t>Différence </a:t>
              </a:r>
            </a:p>
            <a:p>
              <a:pPr algn="ctr"/>
              <a:r>
                <a:rPr lang="fr-CA" sz="1350" dirty="0"/>
                <a:t>significative</a:t>
              </a:r>
            </a:p>
          </p:txBody>
        </p:sp>
      </p:grpSp>
    </p:spTree>
    <p:extLst>
      <p:ext uri="{BB962C8B-B14F-4D97-AF65-F5344CB8AC3E}">
        <p14:creationId xmlns:p14="http://schemas.microsoft.com/office/powerpoint/2010/main" val="24149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E7C47BF-DEF0-4465-99FC-A2AC1899CF32}"/>
              </a:ext>
            </a:extLst>
          </p:cNvPr>
          <p:cNvSpPr>
            <a:spLocks noGrp="1"/>
          </p:cNvSpPr>
          <p:nvPr>
            <p:ph type="title"/>
          </p:nvPr>
        </p:nvSpPr>
        <p:spPr>
          <a:xfrm>
            <a:off x="1113234" y="211164"/>
            <a:ext cx="7514035" cy="685427"/>
          </a:xfrm>
        </p:spPr>
        <p:txBody>
          <a:bodyPr>
            <a:normAutofit/>
          </a:bodyPr>
          <a:lstStyle/>
          <a:p>
            <a:r>
              <a:rPr lang="fr-CA" sz="1800" b="1" dirty="0" smtClean="0"/>
              <a:t>Fondements de l’approche scolarisante: les </a:t>
            </a:r>
            <a:r>
              <a:rPr lang="fr-CA" sz="1800" b="1" dirty="0"/>
              <a:t>données probantes </a:t>
            </a:r>
          </a:p>
        </p:txBody>
      </p:sp>
      <p:sp>
        <p:nvSpPr>
          <p:cNvPr id="5" name="Espace réservé du contenu 2">
            <a:extLst>
              <a:ext uri="{FF2B5EF4-FFF2-40B4-BE49-F238E27FC236}">
                <a16:creationId xmlns:a16="http://schemas.microsoft.com/office/drawing/2014/main" id="{9D19D8D1-876A-491A-B684-9792ED18A7E7}"/>
              </a:ext>
            </a:extLst>
          </p:cNvPr>
          <p:cNvSpPr>
            <a:spLocks noGrp="1"/>
          </p:cNvSpPr>
          <p:nvPr>
            <p:ph idx="1"/>
          </p:nvPr>
        </p:nvSpPr>
        <p:spPr>
          <a:xfrm>
            <a:off x="1387551" y="896591"/>
            <a:ext cx="7514035" cy="1891824"/>
          </a:xfrm>
        </p:spPr>
        <p:txBody>
          <a:bodyPr>
            <a:normAutofit/>
          </a:bodyPr>
          <a:lstStyle/>
          <a:p>
            <a:r>
              <a:rPr lang="fr-CA" sz="1800" dirty="0"/>
              <a:t>Transfert vers le domaine de l’éducation</a:t>
            </a:r>
          </a:p>
          <a:p>
            <a:pPr lvl="1" algn="just">
              <a:buFont typeface="Corbel" panose="020B0503020204020204" pitchFamily="34" charset="0"/>
              <a:buChar char="‐"/>
            </a:pPr>
            <a:r>
              <a:rPr lang="fr-CA" dirty="0"/>
              <a:t>Des auteurs plaident pour que les interventions éducatives, le programme éducatif et les modifications apportés à un programme soient préalablement testés lors d’essais cliniques randomisés avant d’être implantés à grande échelle </a:t>
            </a:r>
            <a:r>
              <a:rPr lang="fr-CA" sz="900" dirty="0"/>
              <a:t>(Hargreaves, 1996; Moya et Snyder, 2002) </a:t>
            </a:r>
          </a:p>
          <a:p>
            <a:pPr lvl="1" algn="just">
              <a:buFont typeface="Corbel" panose="020B0503020204020204" pitchFamily="34" charset="0"/>
              <a:buChar char="‐"/>
            </a:pPr>
            <a:r>
              <a:rPr lang="fr-CA" dirty="0"/>
              <a:t>Objectif: Établir les « bonnes pratiques » ( celles appuyées sur des données probantes) </a:t>
            </a:r>
          </a:p>
        </p:txBody>
      </p:sp>
      <p:grpSp>
        <p:nvGrpSpPr>
          <p:cNvPr id="21" name="Groupe 20">
            <a:extLst>
              <a:ext uri="{FF2B5EF4-FFF2-40B4-BE49-F238E27FC236}">
                <a16:creationId xmlns:a16="http://schemas.microsoft.com/office/drawing/2014/main" id="{18C11BD5-AA37-461F-9BC9-55F1FF5A01B3}"/>
              </a:ext>
            </a:extLst>
          </p:cNvPr>
          <p:cNvGrpSpPr/>
          <p:nvPr/>
        </p:nvGrpSpPr>
        <p:grpSpPr>
          <a:xfrm>
            <a:off x="823910" y="3365919"/>
            <a:ext cx="8436055" cy="1628489"/>
            <a:chOff x="1484311" y="4485136"/>
            <a:chExt cx="10854744" cy="2171318"/>
          </a:xfrm>
        </p:grpSpPr>
        <p:grpSp>
          <p:nvGrpSpPr>
            <p:cNvPr id="28" name="Groupe 27">
              <a:extLst>
                <a:ext uri="{FF2B5EF4-FFF2-40B4-BE49-F238E27FC236}">
                  <a16:creationId xmlns:a16="http://schemas.microsoft.com/office/drawing/2014/main" id="{D6ECA367-26AC-4E35-A336-1156BAD8CB6F}"/>
                </a:ext>
              </a:extLst>
            </p:cNvPr>
            <p:cNvGrpSpPr/>
            <p:nvPr/>
          </p:nvGrpSpPr>
          <p:grpSpPr>
            <a:xfrm>
              <a:off x="1484311" y="4485136"/>
              <a:ext cx="9785209" cy="2171318"/>
              <a:chOff x="421460" y="2506835"/>
              <a:chExt cx="11407745" cy="3169871"/>
            </a:xfrm>
          </p:grpSpPr>
          <p:grpSp>
            <p:nvGrpSpPr>
              <p:cNvPr id="30" name="Groupe 29">
                <a:extLst>
                  <a:ext uri="{FF2B5EF4-FFF2-40B4-BE49-F238E27FC236}">
                    <a16:creationId xmlns:a16="http://schemas.microsoft.com/office/drawing/2014/main" id="{94544DB6-3E45-422F-BB9F-6C7B1741CC79}"/>
                  </a:ext>
                </a:extLst>
              </p:cNvPr>
              <p:cNvGrpSpPr/>
              <p:nvPr/>
            </p:nvGrpSpPr>
            <p:grpSpPr>
              <a:xfrm>
                <a:off x="569635" y="4213273"/>
                <a:ext cx="11193630" cy="1463433"/>
                <a:chOff x="569635" y="4213273"/>
                <a:chExt cx="11193630" cy="1463433"/>
              </a:xfrm>
            </p:grpSpPr>
            <p:sp>
              <p:nvSpPr>
                <p:cNvPr id="38" name="Rectangle 37">
                  <a:extLst>
                    <a:ext uri="{FF2B5EF4-FFF2-40B4-BE49-F238E27FC236}">
                      <a16:creationId xmlns:a16="http://schemas.microsoft.com/office/drawing/2014/main" id="{780D23E2-ABEF-4DC5-8D81-4C3C974CBC99}"/>
                    </a:ext>
                  </a:extLst>
                </p:cNvPr>
                <p:cNvSpPr/>
                <p:nvPr/>
              </p:nvSpPr>
              <p:spPr>
                <a:xfrm>
                  <a:off x="9293475" y="4396545"/>
                  <a:ext cx="2469790" cy="1280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rapidité de lecture des élèves</a:t>
                  </a:r>
                </a:p>
              </p:txBody>
            </p:sp>
            <p:cxnSp>
              <p:nvCxnSpPr>
                <p:cNvPr id="39" name="Connecteur droit 38">
                  <a:extLst>
                    <a:ext uri="{FF2B5EF4-FFF2-40B4-BE49-F238E27FC236}">
                      <a16:creationId xmlns:a16="http://schemas.microsoft.com/office/drawing/2014/main" id="{411FAF57-9231-453D-A890-68E30B54991D}"/>
                    </a:ext>
                  </a:extLst>
                </p:cNvPr>
                <p:cNvCxnSpPr>
                  <a:cxnSpLocks/>
                </p:cNvCxnSpPr>
                <p:nvPr/>
              </p:nvCxnSpPr>
              <p:spPr>
                <a:xfrm>
                  <a:off x="1826623" y="4213273"/>
                  <a:ext cx="959668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0" name="Groupe 39">
                  <a:extLst>
                    <a:ext uri="{FF2B5EF4-FFF2-40B4-BE49-F238E27FC236}">
                      <a16:creationId xmlns:a16="http://schemas.microsoft.com/office/drawing/2014/main" id="{4B0769D0-2446-46B9-833D-2E625DEACE07}"/>
                    </a:ext>
                  </a:extLst>
                </p:cNvPr>
                <p:cNvGrpSpPr/>
                <p:nvPr/>
              </p:nvGrpSpPr>
              <p:grpSpPr>
                <a:xfrm>
                  <a:off x="569635" y="4314172"/>
                  <a:ext cx="5042135" cy="1362534"/>
                  <a:chOff x="569635" y="4314172"/>
                  <a:chExt cx="5042135" cy="1362534"/>
                </a:xfrm>
              </p:grpSpPr>
              <p:sp>
                <p:nvSpPr>
                  <p:cNvPr id="41" name="Rectangle 40">
                    <a:extLst>
                      <a:ext uri="{FF2B5EF4-FFF2-40B4-BE49-F238E27FC236}">
                        <a16:creationId xmlns:a16="http://schemas.microsoft.com/office/drawing/2014/main" id="{75BE9460-7025-47EE-A502-CF0730A0B4DA}"/>
                      </a:ext>
                    </a:extLst>
                  </p:cNvPr>
                  <p:cNvSpPr/>
                  <p:nvPr/>
                </p:nvSpPr>
                <p:spPr>
                  <a:xfrm>
                    <a:off x="2695321" y="4396546"/>
                    <a:ext cx="2916449"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rapidité de lecture des élèves</a:t>
                    </a:r>
                  </a:p>
                </p:txBody>
              </p:sp>
              <p:sp>
                <p:nvSpPr>
                  <p:cNvPr id="42" name="ZoneTexte 41">
                    <a:extLst>
                      <a:ext uri="{FF2B5EF4-FFF2-40B4-BE49-F238E27FC236}">
                        <a16:creationId xmlns:a16="http://schemas.microsoft.com/office/drawing/2014/main" id="{A2B22F72-DD31-4E95-8DF1-D8559277EFC9}"/>
                      </a:ext>
                    </a:extLst>
                  </p:cNvPr>
                  <p:cNvSpPr txBox="1"/>
                  <p:nvPr/>
                </p:nvSpPr>
                <p:spPr>
                  <a:xfrm>
                    <a:off x="569635" y="4314172"/>
                    <a:ext cx="2596208" cy="584113"/>
                  </a:xfrm>
                  <a:prstGeom prst="rect">
                    <a:avLst/>
                  </a:prstGeom>
                  <a:noFill/>
                </p:spPr>
                <p:txBody>
                  <a:bodyPr wrap="none" rtlCol="0">
                    <a:spAutoFit/>
                  </a:bodyPr>
                  <a:lstStyle/>
                  <a:p>
                    <a:pPr algn="ctr"/>
                    <a:r>
                      <a:rPr lang="fr-CA" sz="1350" dirty="0"/>
                      <a:t>Groupe de contrôle</a:t>
                    </a:r>
                  </a:p>
                </p:txBody>
              </p:sp>
            </p:grpSp>
          </p:grpSp>
          <p:grpSp>
            <p:nvGrpSpPr>
              <p:cNvPr id="31" name="Groupe 30">
                <a:extLst>
                  <a:ext uri="{FF2B5EF4-FFF2-40B4-BE49-F238E27FC236}">
                    <a16:creationId xmlns:a16="http://schemas.microsoft.com/office/drawing/2014/main" id="{0A3519B0-60AB-44A5-802B-4BEDCA89E805}"/>
                  </a:ext>
                </a:extLst>
              </p:cNvPr>
              <p:cNvGrpSpPr/>
              <p:nvPr/>
            </p:nvGrpSpPr>
            <p:grpSpPr>
              <a:xfrm>
                <a:off x="421460" y="2506835"/>
                <a:ext cx="11407745" cy="1515350"/>
                <a:chOff x="421460" y="2506835"/>
                <a:chExt cx="11407745" cy="1515350"/>
              </a:xfrm>
            </p:grpSpPr>
            <p:sp>
              <p:nvSpPr>
                <p:cNvPr id="32" name="Rectangle 31">
                  <a:extLst>
                    <a:ext uri="{FF2B5EF4-FFF2-40B4-BE49-F238E27FC236}">
                      <a16:creationId xmlns:a16="http://schemas.microsoft.com/office/drawing/2014/main" id="{B2572ACB-A489-4C8A-9F70-B8F20E7AF1AE}"/>
                    </a:ext>
                  </a:extLst>
                </p:cNvPr>
                <p:cNvSpPr/>
                <p:nvPr/>
              </p:nvSpPr>
              <p:spPr>
                <a:xfrm>
                  <a:off x="2830254" y="2742026"/>
                  <a:ext cx="2781515" cy="1280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rapidité de lecture des élèves</a:t>
                  </a:r>
                </a:p>
              </p:txBody>
            </p:sp>
            <p:sp>
              <p:nvSpPr>
                <p:cNvPr id="33" name="Rectangle 32">
                  <a:extLst>
                    <a:ext uri="{FF2B5EF4-FFF2-40B4-BE49-F238E27FC236}">
                      <a16:creationId xmlns:a16="http://schemas.microsoft.com/office/drawing/2014/main" id="{59CC4A9F-6156-4659-819D-2DE2DB39E015}"/>
                    </a:ext>
                  </a:extLst>
                </p:cNvPr>
                <p:cNvSpPr/>
                <p:nvPr/>
              </p:nvSpPr>
              <p:spPr>
                <a:xfrm>
                  <a:off x="9293474" y="2742026"/>
                  <a:ext cx="2535731" cy="1280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50" dirty="0"/>
                    <a:t>Mesure de la rapidité de lecture des élèves</a:t>
                  </a:r>
                </a:p>
              </p:txBody>
            </p:sp>
            <p:sp>
              <p:nvSpPr>
                <p:cNvPr id="34" name="Rectangle 33">
                  <a:extLst>
                    <a:ext uri="{FF2B5EF4-FFF2-40B4-BE49-F238E27FC236}">
                      <a16:creationId xmlns:a16="http://schemas.microsoft.com/office/drawing/2014/main" id="{C42D0DDD-55CC-4742-8D5E-D56C91629698}"/>
                    </a:ext>
                  </a:extLst>
                </p:cNvPr>
                <p:cNvSpPr/>
                <p:nvPr/>
              </p:nvSpPr>
              <p:spPr>
                <a:xfrm>
                  <a:off x="5803242" y="2676539"/>
                  <a:ext cx="2044492"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a:p>
                  <a:pPr algn="ctr"/>
                  <a:endParaRPr lang="fr-CA" sz="1350" dirty="0"/>
                </a:p>
                <a:p>
                  <a:pPr algn="ctr"/>
                  <a:r>
                    <a:rPr lang="fr-CA" sz="1350" dirty="0"/>
                    <a:t>Intervention: </a:t>
                  </a:r>
                </a:p>
                <a:p>
                  <a:pPr algn="ctr"/>
                  <a:r>
                    <a:rPr lang="fr-CA" sz="1350" dirty="0"/>
                    <a:t>45 min. de lecture / jour</a:t>
                  </a:r>
                </a:p>
                <a:p>
                  <a:pPr algn="ctr"/>
                  <a:endParaRPr lang="fr-CA" sz="1350" dirty="0"/>
                </a:p>
                <a:p>
                  <a:pPr algn="ctr"/>
                  <a:endParaRPr lang="fr-CA" sz="1350" dirty="0"/>
                </a:p>
              </p:txBody>
            </p:sp>
            <p:sp>
              <p:nvSpPr>
                <p:cNvPr id="35" name="ZoneTexte 34">
                  <a:extLst>
                    <a:ext uri="{FF2B5EF4-FFF2-40B4-BE49-F238E27FC236}">
                      <a16:creationId xmlns:a16="http://schemas.microsoft.com/office/drawing/2014/main" id="{C58B0489-6F7E-4A22-97C2-6954D74AA7E0}"/>
                    </a:ext>
                  </a:extLst>
                </p:cNvPr>
                <p:cNvSpPr txBox="1"/>
                <p:nvPr/>
              </p:nvSpPr>
              <p:spPr>
                <a:xfrm>
                  <a:off x="421460" y="2506835"/>
                  <a:ext cx="2810324" cy="584113"/>
                </a:xfrm>
                <a:prstGeom prst="rect">
                  <a:avLst/>
                </a:prstGeom>
                <a:noFill/>
              </p:spPr>
              <p:txBody>
                <a:bodyPr wrap="square" rtlCol="0">
                  <a:spAutoFit/>
                </a:bodyPr>
                <a:lstStyle/>
                <a:p>
                  <a:pPr algn="ctr"/>
                  <a:r>
                    <a:rPr lang="fr-CA" sz="1350" dirty="0"/>
                    <a:t>Groupe expérimental</a:t>
                  </a:r>
                </a:p>
              </p:txBody>
            </p:sp>
            <p:cxnSp>
              <p:nvCxnSpPr>
                <p:cNvPr id="36" name="Connecteur droit avec flèche 35">
                  <a:extLst>
                    <a:ext uri="{FF2B5EF4-FFF2-40B4-BE49-F238E27FC236}">
                      <a16:creationId xmlns:a16="http://schemas.microsoft.com/office/drawing/2014/main" id="{0B722E54-7F83-4C81-8CB8-81618EC933FC}"/>
                    </a:ext>
                  </a:extLst>
                </p:cNvPr>
                <p:cNvCxnSpPr>
                  <a:cxnSpLocks/>
                  <a:endCxn id="33" idx="1"/>
                </p:cNvCxnSpPr>
                <p:nvPr/>
              </p:nvCxnSpPr>
              <p:spPr>
                <a:xfrm>
                  <a:off x="7963944" y="3367206"/>
                  <a:ext cx="1329530" cy="14901"/>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F8C3B7E9-143C-4C60-8AB4-374584581F9A}"/>
                    </a:ext>
                  </a:extLst>
                </p:cNvPr>
                <p:cNvSpPr txBox="1"/>
                <p:nvPr/>
              </p:nvSpPr>
              <p:spPr>
                <a:xfrm>
                  <a:off x="7973858" y="3416254"/>
                  <a:ext cx="1291756" cy="494250"/>
                </a:xfrm>
                <a:prstGeom prst="rect">
                  <a:avLst/>
                </a:prstGeom>
                <a:noFill/>
              </p:spPr>
              <p:txBody>
                <a:bodyPr wrap="none" rtlCol="0">
                  <a:spAutoFit/>
                </a:bodyPr>
                <a:lstStyle/>
                <a:p>
                  <a:pPr algn="ctr"/>
                  <a:r>
                    <a:rPr lang="fr-CA" sz="1050" dirty="0"/>
                    <a:t>Corrélation</a:t>
                  </a:r>
                </a:p>
              </p:txBody>
            </p:sp>
          </p:grpSp>
        </p:grpSp>
        <p:cxnSp>
          <p:nvCxnSpPr>
            <p:cNvPr id="23" name="Connecteur droit avec flèche 22">
              <a:extLst>
                <a:ext uri="{FF2B5EF4-FFF2-40B4-BE49-F238E27FC236}">
                  <a16:creationId xmlns:a16="http://schemas.microsoft.com/office/drawing/2014/main" id="{54C1F00F-44FD-4186-96FD-02E38D8DD81A}"/>
                </a:ext>
              </a:extLst>
            </p:cNvPr>
            <p:cNvCxnSpPr/>
            <p:nvPr/>
          </p:nvCxnSpPr>
          <p:spPr>
            <a:xfrm>
              <a:off x="10993134" y="5197534"/>
              <a:ext cx="0" cy="984923"/>
            </a:xfrm>
            <a:prstGeom prst="straightConnector1">
              <a:avLst/>
            </a:prstGeom>
            <a:ln w="76200">
              <a:solidFill>
                <a:srgbClr val="40404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356E14A5-4CB4-4431-890F-E6A66DF854BC}"/>
                </a:ext>
              </a:extLst>
            </p:cNvPr>
            <p:cNvSpPr txBox="1"/>
            <p:nvPr/>
          </p:nvSpPr>
          <p:spPr>
            <a:xfrm>
              <a:off x="10925101" y="5264387"/>
              <a:ext cx="1413954" cy="677108"/>
            </a:xfrm>
            <a:prstGeom prst="rect">
              <a:avLst/>
            </a:prstGeom>
            <a:noFill/>
          </p:spPr>
          <p:txBody>
            <a:bodyPr wrap="none" rtlCol="0">
              <a:spAutoFit/>
            </a:bodyPr>
            <a:lstStyle/>
            <a:p>
              <a:pPr algn="ctr"/>
              <a:r>
                <a:rPr lang="fr-CA" sz="1350" dirty="0"/>
                <a:t>Différence </a:t>
              </a:r>
            </a:p>
            <a:p>
              <a:pPr algn="ctr"/>
              <a:r>
                <a:rPr lang="fr-CA" sz="1350" dirty="0"/>
                <a:t>significative</a:t>
              </a:r>
            </a:p>
          </p:txBody>
        </p:sp>
      </p:grpSp>
      <p:sp>
        <p:nvSpPr>
          <p:cNvPr id="43" name="Espace réservé du contenu 2">
            <a:extLst>
              <a:ext uri="{FF2B5EF4-FFF2-40B4-BE49-F238E27FC236}">
                <a16:creationId xmlns:a16="http://schemas.microsoft.com/office/drawing/2014/main" id="{1B322DEF-0DCD-486F-BA38-7EC843D9EBF3}"/>
              </a:ext>
            </a:extLst>
          </p:cNvPr>
          <p:cNvSpPr txBox="1">
            <a:spLocks/>
          </p:cNvSpPr>
          <p:nvPr/>
        </p:nvSpPr>
        <p:spPr>
          <a:xfrm>
            <a:off x="1284921" y="2783830"/>
            <a:ext cx="7514035" cy="465233"/>
          </a:xfrm>
          <a:prstGeom prst="rect">
            <a:avLst/>
          </a:prstGeom>
        </p:spPr>
        <p:txBody>
          <a:bodyPr vert="horz" lIns="68580" tIns="34290" rIns="68580" bIns="34290" rtlCol="0" anchor="ctr">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fr-CA" sz="2100" dirty="0"/>
              <a:t>Devis QUASI-expérimental (certaines variables ne sont pas contrôlées)</a:t>
            </a:r>
          </a:p>
        </p:txBody>
      </p:sp>
      <p:sp>
        <p:nvSpPr>
          <p:cNvPr id="46" name="ZoneTexte 45">
            <a:extLst>
              <a:ext uri="{FF2B5EF4-FFF2-40B4-BE49-F238E27FC236}">
                <a16:creationId xmlns:a16="http://schemas.microsoft.com/office/drawing/2014/main" id="{88F1B38D-1A01-417B-A1AD-C83BA91ED732}"/>
              </a:ext>
            </a:extLst>
          </p:cNvPr>
          <p:cNvSpPr txBox="1"/>
          <p:nvPr/>
        </p:nvSpPr>
        <p:spPr>
          <a:xfrm>
            <a:off x="5041938" y="4369093"/>
            <a:ext cx="396262" cy="646331"/>
          </a:xfrm>
          <a:prstGeom prst="rect">
            <a:avLst/>
          </a:prstGeom>
          <a:noFill/>
        </p:spPr>
        <p:txBody>
          <a:bodyPr wrap="none" rtlCol="0">
            <a:spAutoFit/>
          </a:bodyPr>
          <a:lstStyle/>
          <a:p>
            <a:r>
              <a:rPr lang="fr-CA" sz="3600" dirty="0"/>
              <a:t>?</a:t>
            </a:r>
          </a:p>
        </p:txBody>
      </p:sp>
    </p:spTree>
    <p:extLst>
      <p:ext uri="{BB962C8B-B14F-4D97-AF65-F5344CB8AC3E}">
        <p14:creationId xmlns:p14="http://schemas.microsoft.com/office/powerpoint/2010/main" val="39270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10B4A3F-3ADB-4D76-9132-701D4F3AD7D4}"/>
              </a:ext>
            </a:extLst>
          </p:cNvPr>
          <p:cNvSpPr>
            <a:spLocks noGrp="1"/>
          </p:cNvSpPr>
          <p:nvPr>
            <p:ph type="title"/>
          </p:nvPr>
        </p:nvSpPr>
        <p:spPr>
          <a:xfrm>
            <a:off x="1143000" y="59183"/>
            <a:ext cx="6850298" cy="544731"/>
          </a:xfrm>
        </p:spPr>
        <p:txBody>
          <a:bodyPr>
            <a:normAutofit/>
          </a:bodyPr>
          <a:lstStyle/>
          <a:p>
            <a:r>
              <a:rPr lang="fr-CA" sz="1800" b="1" dirty="0" smtClean="0"/>
              <a:t>Fondements de l’approche développementale: les valeurs</a:t>
            </a:r>
            <a:endParaRPr lang="fr-CA" sz="1800" b="1" dirty="0"/>
          </a:p>
        </p:txBody>
      </p:sp>
      <p:sp>
        <p:nvSpPr>
          <p:cNvPr id="8" name="Espace réservé du contenu 2">
            <a:extLst>
              <a:ext uri="{FF2B5EF4-FFF2-40B4-BE49-F238E27FC236}">
                <a16:creationId xmlns:a16="http://schemas.microsoft.com/office/drawing/2014/main" id="{66B66209-2CC5-4B9D-92A4-9F87D329541F}"/>
              </a:ext>
            </a:extLst>
          </p:cNvPr>
          <p:cNvSpPr txBox="1">
            <a:spLocks/>
          </p:cNvSpPr>
          <p:nvPr/>
        </p:nvSpPr>
        <p:spPr>
          <a:xfrm>
            <a:off x="1143000" y="839338"/>
            <a:ext cx="6851142" cy="3161162"/>
          </a:xfrm>
          <a:prstGeom prst="rect">
            <a:avLst/>
          </a:prstGeom>
        </p:spPr>
        <p:txBody>
          <a:bodyPr vert="horz" lIns="68580" tIns="34290" rIns="68580" bIns="34290" rtlCol="0">
            <a:noAutofit/>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2016919" indent="-2016919" algn="just">
              <a:lnSpc>
                <a:spcPct val="170000"/>
              </a:lnSpc>
              <a:buNone/>
            </a:pPr>
            <a:r>
              <a:rPr lang="fr-CA" sz="1350" dirty="0"/>
              <a:t>Conception de l’enfant: « Enfant qui bénéficie de droits inaliénables : </a:t>
            </a:r>
            <a:r>
              <a:rPr lang="fr-CA" sz="1350" u="sng" dirty="0"/>
              <a:t>autonomie</a:t>
            </a:r>
            <a:r>
              <a:rPr lang="fr-CA" sz="1350" dirty="0"/>
              <a:t>, </a:t>
            </a:r>
            <a:r>
              <a:rPr lang="fr-CA" sz="1350" u="sng" dirty="0"/>
              <a:t>bien-être</a:t>
            </a:r>
            <a:r>
              <a:rPr lang="fr-CA" sz="1350" dirty="0"/>
              <a:t> […], droit de grandir selon </a:t>
            </a:r>
            <a:r>
              <a:rPr lang="fr-CA" sz="1350" u="sng" dirty="0"/>
              <a:t>son propre rythme</a:t>
            </a:r>
            <a:r>
              <a:rPr lang="fr-CA" sz="1350" dirty="0"/>
              <a:t>. L’enfant est </a:t>
            </a:r>
            <a:r>
              <a:rPr lang="fr-CA" sz="1350" u="sng" dirty="0"/>
              <a:t>l’artisan de son propre apprentissage</a:t>
            </a:r>
            <a:r>
              <a:rPr lang="fr-CA" sz="1350" dirty="0"/>
              <a:t>; il utilise ses stratégies d’apprentissage et de recherche </a:t>
            </a:r>
            <a:r>
              <a:rPr lang="fr-CA" sz="1350" u="sng" dirty="0"/>
              <a:t>naturelles</a:t>
            </a:r>
            <a:r>
              <a:rPr lang="fr-CA" sz="1350" dirty="0"/>
              <a:t> » (CSE, 2012, p.36).</a:t>
            </a:r>
          </a:p>
          <a:p>
            <a:pPr marL="2016919" indent="-2016919" algn="just">
              <a:lnSpc>
                <a:spcPct val="170000"/>
              </a:lnSpc>
              <a:buNone/>
            </a:pPr>
            <a:r>
              <a:rPr lang="fr-CA" sz="1350" dirty="0"/>
              <a:t>Conception de l’apprentissage: L’apprentissage est abordé de manière globale et « on s’attache avant tout à </a:t>
            </a:r>
            <a:r>
              <a:rPr lang="fr-CA" sz="1350" u="sng" dirty="0"/>
              <a:t>encourager l’enfant à apprendre </a:t>
            </a:r>
            <a:r>
              <a:rPr lang="fr-CA" sz="1350" dirty="0"/>
              <a:t>à vivre avec les autres et à </a:t>
            </a:r>
            <a:r>
              <a:rPr lang="fr-CA" sz="1350" u="sng" dirty="0"/>
              <a:t>l’accompagner</a:t>
            </a:r>
            <a:r>
              <a:rPr lang="fr-CA" sz="1350" dirty="0"/>
              <a:t> dans ses activités </a:t>
            </a:r>
            <a:r>
              <a:rPr lang="fr-CA" sz="1350" u="sng" dirty="0"/>
              <a:t>d’éveil</a:t>
            </a:r>
            <a:r>
              <a:rPr lang="fr-CA" sz="1350" dirty="0"/>
              <a:t> et ses </a:t>
            </a:r>
            <a:r>
              <a:rPr lang="fr-CA" sz="1350" u="sng" dirty="0"/>
              <a:t>intérêts</a:t>
            </a:r>
            <a:r>
              <a:rPr lang="fr-CA" sz="1350" dirty="0"/>
              <a:t> du moment » (OCDE, 2007, p. 66). </a:t>
            </a:r>
          </a:p>
        </p:txBody>
      </p:sp>
    </p:spTree>
    <p:extLst>
      <p:ext uri="{BB962C8B-B14F-4D97-AF65-F5344CB8AC3E}">
        <p14:creationId xmlns:p14="http://schemas.microsoft.com/office/powerpoint/2010/main" val="5533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5816EE9-DDBA-47C7-B18A-E6BCC1F1604B}"/>
              </a:ext>
            </a:extLst>
          </p:cNvPr>
          <p:cNvSpPr>
            <a:spLocks noGrp="1"/>
          </p:cNvSpPr>
          <p:nvPr>
            <p:ph type="title"/>
          </p:nvPr>
        </p:nvSpPr>
        <p:spPr>
          <a:xfrm>
            <a:off x="1146429" y="204655"/>
            <a:ext cx="7741227" cy="1070951"/>
          </a:xfrm>
        </p:spPr>
        <p:txBody>
          <a:bodyPr>
            <a:normAutofit/>
          </a:bodyPr>
          <a:lstStyle/>
          <a:p>
            <a:pPr algn="ctr"/>
            <a:r>
              <a:rPr lang="fr-CA" sz="2000" b="1" dirty="0"/>
              <a:t>Les fondements de l’approche </a:t>
            </a:r>
            <a:r>
              <a:rPr lang="fr-CA" sz="2000" b="1" dirty="0" smtClean="0"/>
              <a:t>développementale: le développement global et harmonieux et le respect des âges</a:t>
            </a:r>
            <a:endParaRPr lang="fr-CA" sz="2000" b="1" dirty="0"/>
          </a:p>
        </p:txBody>
      </p:sp>
      <p:graphicFrame>
        <p:nvGraphicFramePr>
          <p:cNvPr id="5" name="Tableau 4">
            <a:extLst>
              <a:ext uri="{FF2B5EF4-FFF2-40B4-BE49-F238E27FC236}">
                <a16:creationId xmlns:a16="http://schemas.microsoft.com/office/drawing/2014/main" id="{0F1BCE8C-1A8F-4011-AC0B-124B2E5B2256}"/>
              </a:ext>
            </a:extLst>
          </p:cNvPr>
          <p:cNvGraphicFramePr>
            <a:graphicFrameLocks noGrp="1"/>
          </p:cNvGraphicFramePr>
          <p:nvPr>
            <p:extLst>
              <p:ext uri="{D42A27DB-BD31-4B8C-83A1-F6EECF244321}">
                <p14:modId xmlns:p14="http://schemas.microsoft.com/office/powerpoint/2010/main" val="1793494514"/>
              </p:ext>
            </p:extLst>
          </p:nvPr>
        </p:nvGraphicFramePr>
        <p:xfrm>
          <a:off x="1043608" y="1667097"/>
          <a:ext cx="7339514" cy="3280917"/>
        </p:xfrm>
        <a:graphic>
          <a:graphicData uri="http://schemas.openxmlformats.org/drawingml/2006/table">
            <a:tbl>
              <a:tblPr firstRow="1" bandRow="1">
                <a:tableStyleId>{21E4AEA4-8DFA-4A89-87EB-49C32662AFE0}</a:tableStyleId>
              </a:tblPr>
              <a:tblGrid>
                <a:gridCol w="7339514">
                  <a:extLst>
                    <a:ext uri="{9D8B030D-6E8A-4147-A177-3AD203B41FA5}">
                      <a16:colId xmlns:a16="http://schemas.microsoft.com/office/drawing/2014/main" val="3447128541"/>
                    </a:ext>
                  </a:extLst>
                </a:gridCol>
              </a:tblGrid>
              <a:tr h="180423">
                <a:tc>
                  <a:txBody>
                    <a:bodyPr/>
                    <a:lstStyle/>
                    <a:p>
                      <a:pPr algn="ctr"/>
                      <a:r>
                        <a:rPr lang="fr-CA" sz="1000" dirty="0">
                          <a:solidFill>
                            <a:schemeClr val="tx1"/>
                          </a:solidFill>
                          <a:latin typeface="+mj-lt"/>
                        </a:rPr>
                        <a:t>Approche développementale</a:t>
                      </a:r>
                    </a:p>
                  </a:txBody>
                  <a:tcPr marL="68580" marR="68580" marT="34290" marB="34290"/>
                </a:tc>
                <a:extLst>
                  <a:ext uri="{0D108BD9-81ED-4DB2-BD59-A6C34878D82A}">
                    <a16:rowId xmlns:a16="http://schemas.microsoft.com/office/drawing/2014/main" val="844601156"/>
                  </a:ext>
                </a:extLst>
              </a:tr>
              <a:tr h="3059937">
                <a:tc>
                  <a:txBody>
                    <a:bodyPr/>
                    <a:lstStyle/>
                    <a:p>
                      <a:pPr marL="285750" indent="-285750" algn="l">
                        <a:lnSpc>
                          <a:spcPct val="200000"/>
                        </a:lnSpc>
                        <a:buFont typeface="Arial" panose="020B0604020202020204" pitchFamily="34" charset="0"/>
                        <a:buChar char="•"/>
                      </a:pPr>
                      <a:r>
                        <a:rPr lang="fr-CA" sz="1200" dirty="0">
                          <a:solidFill>
                            <a:schemeClr val="tx1"/>
                          </a:solidFill>
                          <a:latin typeface="+mj-lt"/>
                        </a:rPr>
                        <a:t>L’apprentissage actif des jeunes enfants est privilégié</a:t>
                      </a:r>
                    </a:p>
                    <a:p>
                      <a:pPr marL="285750" indent="-285750" algn="l">
                        <a:lnSpc>
                          <a:spcPct val="200000"/>
                        </a:lnSpc>
                        <a:buFont typeface="Arial" panose="020B0604020202020204" pitchFamily="34" charset="0"/>
                        <a:buChar char="•"/>
                      </a:pPr>
                      <a:r>
                        <a:rPr lang="fr-CA" sz="1200" dirty="0">
                          <a:solidFill>
                            <a:schemeClr val="tx1"/>
                          </a:solidFill>
                          <a:latin typeface="+mj-lt"/>
                        </a:rPr>
                        <a:t>L’environnement doit être stimulant et varié</a:t>
                      </a:r>
                    </a:p>
                    <a:p>
                      <a:pPr marL="285750" indent="-285750" algn="l">
                        <a:lnSpc>
                          <a:spcPct val="200000"/>
                        </a:lnSpc>
                        <a:buFont typeface="Arial" panose="020B0604020202020204" pitchFamily="34" charset="0"/>
                        <a:buChar char="•"/>
                      </a:pPr>
                      <a:r>
                        <a:rPr lang="fr-CA" sz="1200" dirty="0">
                          <a:solidFill>
                            <a:schemeClr val="tx1"/>
                          </a:solidFill>
                          <a:latin typeface="+mj-lt"/>
                        </a:rPr>
                        <a:t>Le développement global est visé </a:t>
                      </a:r>
                      <a:r>
                        <a:rPr lang="fr-CA" sz="1200" dirty="0">
                          <a:latin typeface="+mj-lt"/>
                        </a:rPr>
                        <a:t>(physique et moteur, affectif, social, cognitif et langagier)</a:t>
                      </a:r>
                    </a:p>
                    <a:p>
                      <a:pPr marL="285750" indent="-285750" algn="l">
                        <a:lnSpc>
                          <a:spcPct val="200000"/>
                        </a:lnSpc>
                        <a:buFont typeface="Arial" panose="020B0604020202020204" pitchFamily="34" charset="0"/>
                        <a:buChar char="•"/>
                      </a:pPr>
                      <a:r>
                        <a:rPr lang="fr-CA" sz="1200" dirty="0">
                          <a:latin typeface="+mj-lt"/>
                        </a:rPr>
                        <a:t>Les contextes d’apprentissages sont axés sur l’exploration et le jeu</a:t>
                      </a:r>
                    </a:p>
                    <a:p>
                      <a:pPr marL="285750" indent="-285750" algn="l">
                        <a:lnSpc>
                          <a:spcPct val="200000"/>
                        </a:lnSpc>
                        <a:buFont typeface="Arial" panose="020B0604020202020204" pitchFamily="34" charset="0"/>
                        <a:buChar char="•"/>
                      </a:pPr>
                      <a:r>
                        <a:rPr lang="fr-CA" sz="1200" dirty="0">
                          <a:latin typeface="+mj-lt"/>
                        </a:rPr>
                        <a:t>Le rôle de l’adulte est d’accompagner, de soutenir et d’enrichir</a:t>
                      </a:r>
                    </a:p>
                    <a:p>
                      <a:pPr marL="285750" indent="-285750" algn="l">
                        <a:lnSpc>
                          <a:spcPct val="200000"/>
                        </a:lnSpc>
                        <a:buFont typeface="Arial" panose="020B0604020202020204" pitchFamily="34" charset="0"/>
                        <a:buChar char="•"/>
                      </a:pPr>
                      <a:r>
                        <a:rPr lang="fr-CA" sz="1200" dirty="0">
                          <a:latin typeface="+mj-lt"/>
                        </a:rPr>
                        <a:t>Le rythme de développement individuel du jeune enfant est respecté</a:t>
                      </a:r>
                    </a:p>
                    <a:p>
                      <a:pPr marL="285750" indent="-285750" algn="l">
                        <a:lnSpc>
                          <a:spcPct val="200000"/>
                        </a:lnSpc>
                        <a:buFont typeface="Arial" panose="020B0604020202020204" pitchFamily="34" charset="0"/>
                        <a:buChar char="•"/>
                      </a:pPr>
                      <a:r>
                        <a:rPr lang="fr-CA" sz="1200" dirty="0">
                          <a:latin typeface="+mj-lt"/>
                        </a:rPr>
                        <a:t>Le plaisir d’apprendre est nourrit et la curiosité naturelle de l’enfant est  alimentée</a:t>
                      </a:r>
                    </a:p>
                    <a:p>
                      <a:pPr marL="0" indent="0" algn="l">
                        <a:lnSpc>
                          <a:spcPct val="200000"/>
                        </a:lnSpc>
                        <a:buFont typeface="Arial" panose="020B0604020202020204" pitchFamily="34" charset="0"/>
                        <a:buNone/>
                      </a:pPr>
                      <a:r>
                        <a:rPr lang="fr-CA" sz="1200" dirty="0" smtClean="0"/>
                        <a:t>Ministère de la famille, 2014, p. 25</a:t>
                      </a:r>
                      <a:endParaRPr lang="fr-CA" sz="1200" dirty="0">
                        <a:latin typeface="+mj-lt"/>
                      </a:endParaRPr>
                    </a:p>
                  </a:txBody>
                  <a:tcPr marL="68580" marR="68580" marT="34290" marB="34290"/>
                </a:tc>
                <a:extLst>
                  <a:ext uri="{0D108BD9-81ED-4DB2-BD59-A6C34878D82A}">
                    <a16:rowId xmlns:a16="http://schemas.microsoft.com/office/drawing/2014/main" val="2936635421"/>
                  </a:ext>
                </a:extLst>
              </a:tr>
            </a:tbl>
          </a:graphicData>
        </a:graphic>
      </p:graphicFrame>
      <p:sp>
        <p:nvSpPr>
          <p:cNvPr id="8" name="Espace réservé du contenu 2">
            <a:extLst>
              <a:ext uri="{FF2B5EF4-FFF2-40B4-BE49-F238E27FC236}">
                <a16:creationId xmlns:a16="http://schemas.microsoft.com/office/drawing/2014/main" id="{38065E9B-F08C-450E-9C86-AE3628F88276}"/>
              </a:ext>
            </a:extLst>
          </p:cNvPr>
          <p:cNvSpPr>
            <a:spLocks noGrp="1"/>
          </p:cNvSpPr>
          <p:nvPr>
            <p:ph idx="1"/>
          </p:nvPr>
        </p:nvSpPr>
        <p:spPr>
          <a:xfrm>
            <a:off x="3886200" y="4218273"/>
            <a:ext cx="4599743" cy="1161789"/>
          </a:xfrm>
        </p:spPr>
        <p:txBody>
          <a:bodyPr>
            <a:normAutofit/>
          </a:bodyPr>
          <a:lstStyle/>
          <a:p>
            <a:pPr marL="34290" indent="0" algn="r">
              <a:buNone/>
            </a:pPr>
            <a:r>
              <a:rPr lang="fr-CA" sz="1050" dirty="0" smtClean="0"/>
              <a:t>(</a:t>
            </a:r>
            <a:endParaRPr lang="fr-CA" sz="1050" dirty="0"/>
          </a:p>
        </p:txBody>
      </p:sp>
    </p:spTree>
    <p:extLst>
      <p:ext uri="{BB962C8B-B14F-4D97-AF65-F5344CB8AC3E}">
        <p14:creationId xmlns:p14="http://schemas.microsoft.com/office/powerpoint/2010/main" val="3035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5910</Words>
  <Application>Microsoft Office PowerPoint</Application>
  <PresentationFormat>Affichage à l'écran (16:9)</PresentationFormat>
  <Paragraphs>414</Paragraphs>
  <Slides>42</Slides>
  <Notes>1</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42</vt:i4>
      </vt:variant>
    </vt:vector>
  </HeadingPairs>
  <TitlesOfParts>
    <vt:vector size="55" baseType="lpstr">
      <vt:lpstr>SimSun</vt:lpstr>
      <vt:lpstr>Arial</vt:lpstr>
      <vt:lpstr>Calibri</vt:lpstr>
      <vt:lpstr>Century Gothic</vt:lpstr>
      <vt:lpstr>Corbel</vt:lpstr>
      <vt:lpstr>HelveticaNeueLT Std Lt Cn</vt:lpstr>
      <vt:lpstr>Kristen ITC</vt:lpstr>
      <vt:lpstr>Times New Roman</vt:lpstr>
      <vt:lpstr>Wingdings</vt:lpstr>
      <vt:lpstr>Wingdings 3</vt:lpstr>
      <vt:lpstr>幼圆</vt:lpstr>
      <vt:lpstr>Custom Design</vt:lpstr>
      <vt:lpstr>Brin</vt:lpstr>
      <vt:lpstr>Le débat entre l’approche développementale et l’approche de scolarisation précoce : l’évaluation de l’émergence de l’écrit dans des écoles maternelles au Québec  </vt:lpstr>
      <vt:lpstr>Débat entre l’approche développementale                      et l’approche scolarisante</vt:lpstr>
      <vt:lpstr>Origine des deux approches</vt:lpstr>
      <vt:lpstr>Débat entre l’approche développementale                      et l’approche scolarisante</vt:lpstr>
      <vt:lpstr>Débat entre l’approche développementale et             l’approche scolarisante </vt:lpstr>
      <vt:lpstr>Fondements de l’approche scolarisante: les données probantes </vt:lpstr>
      <vt:lpstr>Fondements de l’approche scolarisante: les données probantes </vt:lpstr>
      <vt:lpstr>Fondements de l’approche développementale: les valeurs</vt:lpstr>
      <vt:lpstr>Les fondements de l’approche développementale: le développement global et harmonieux et le respect des âges</vt:lpstr>
      <vt:lpstr>L’approche développementale s’oppose à…</vt:lpstr>
      <vt:lpstr>Présentation PowerPoint</vt:lpstr>
      <vt:lpstr>Mais elle disent aussi que</vt:lpstr>
      <vt:lpstr>Des études longitudinales indiquent que..</vt:lpstr>
      <vt:lpstr>Ce que disent les programmes</vt:lpstr>
      <vt:lpstr>Que prescrivent les programmes?</vt:lpstr>
      <vt:lpstr>Que prescrivent les programmes?</vt:lpstr>
      <vt:lpstr>État actuel au Québec</vt:lpstr>
      <vt:lpstr>Résultats d’une recherche: profils d’enseignantes </vt:lpstr>
      <vt:lpstr>Et l’évaluation dans ce contexte: un conflit de valeur </vt:lpstr>
      <vt:lpstr>Comment évaluer ?</vt:lpstr>
      <vt:lpstr>L’évaluation de compétences</vt:lpstr>
      <vt:lpstr>Évaluer sans classer prématurément</vt:lpstr>
      <vt:lpstr>De la préoccupation pour le dépistage précoce à un dérapage  </vt:lpstr>
      <vt:lpstr>Modèle de l’évaluation standardisée </vt:lpstr>
      <vt:lpstr>Modèle de l’évaluation dynamique</vt:lpstr>
      <vt:lpstr>Évaluation dans la zone de développement proximal</vt:lpstr>
      <vt:lpstr>La notion de réussite</vt:lpstr>
      <vt:lpstr>Que nous révèle cette évaluation ?</vt:lpstr>
      <vt:lpstr>Modèle de l’évaluation transdiciplinaire basée sur le jeu (adapté de Linder, 2008)</vt:lpstr>
      <vt:lpstr>Modèle de l’évaluation transdiciplinaire basée sur le jeu (adapté de linder, 2008)</vt:lpstr>
      <vt:lpstr>Présentation PowerPoint</vt:lpstr>
      <vt:lpstr>L’émergence de l’écrit  </vt:lpstr>
      <vt:lpstr>L’émergence de l’écrit  </vt:lpstr>
      <vt:lpstr>Évaluer l’émergence de l’écrit dans le jeu: les apprentissages invisibles </vt:lpstr>
      <vt:lpstr>Présentation PowerPoint</vt:lpstr>
      <vt:lpstr>Références</vt:lpstr>
      <vt:lpstr>Références</vt:lpstr>
      <vt:lpstr>Références</vt:lpstr>
      <vt:lpstr>Références</vt:lpstr>
      <vt:lpstr>Références</vt:lpstr>
      <vt:lpstr>Références</vt:lpstr>
      <vt:lpstr>Références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Marinova, Krasimira</cp:lastModifiedBy>
  <cp:revision>255</cp:revision>
  <cp:lastPrinted>2018-09-21T17:40:13Z</cp:lastPrinted>
  <dcterms:created xsi:type="dcterms:W3CDTF">2014-04-01T16:27:38Z</dcterms:created>
  <dcterms:modified xsi:type="dcterms:W3CDTF">2018-10-01T14:34:15Z</dcterms:modified>
</cp:coreProperties>
</file>